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vsdx" ContentType="application/vnd.ms-visio.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6"/>
    <p:sldMasterId id="2147483660" r:id="rId7"/>
  </p:sldMasterIdLst>
  <p:notesMasterIdLst>
    <p:notesMasterId r:id="rId22"/>
  </p:notesMasterIdLst>
  <p:sldIdLst>
    <p:sldId id="341" r:id="rId8"/>
    <p:sldId id="263" r:id="rId9"/>
    <p:sldId id="261" r:id="rId10"/>
    <p:sldId id="260" r:id="rId11"/>
    <p:sldId id="264" r:id="rId12"/>
    <p:sldId id="266" r:id="rId13"/>
    <p:sldId id="257" r:id="rId14"/>
    <p:sldId id="258" r:id="rId15"/>
    <p:sldId id="265" r:id="rId16"/>
    <p:sldId id="267" r:id="rId17"/>
    <p:sldId id="259" r:id="rId18"/>
    <p:sldId id="268" r:id="rId19"/>
    <p:sldId id="269" r:id="rId20"/>
    <p:sldId id="342"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00" autoAdjust="0"/>
    <p:restoredTop sz="94660"/>
  </p:normalViewPr>
  <p:slideViewPr>
    <p:cSldViewPr snapToGrid="0">
      <p:cViewPr varScale="1">
        <p:scale>
          <a:sx n="149" d="100"/>
          <a:sy n="149" d="100"/>
        </p:scale>
        <p:origin x="138" y="28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2.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4.xml"/><Relationship Id="rId24" Type="http://schemas.openxmlformats.org/officeDocument/2006/relationships/viewProps" Target="viewProps.xml"/><Relationship Id="rId5" Type="http://schemas.openxmlformats.org/officeDocument/2006/relationships/customXml" Target="../customXml/item5.xml"/><Relationship Id="rId15" Type="http://schemas.openxmlformats.org/officeDocument/2006/relationships/slide" Target="slides/slide8.xml"/><Relationship Id="rId23" Type="http://schemas.openxmlformats.org/officeDocument/2006/relationships/presProps" Target="presProps.xml"/><Relationship Id="rId10" Type="http://schemas.openxmlformats.org/officeDocument/2006/relationships/slide" Target="slides/slide3.xml"/><Relationship Id="rId19" Type="http://schemas.openxmlformats.org/officeDocument/2006/relationships/slide" Target="slides/slide12.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notesMaster" Target="notesMasters/notes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Belling (Nokia)" userId="38e53bf5-7a59-41ec-8bf1-bf611b810166" providerId="ADAL" clId="{8E0279A0-3933-4E37-B8F0-F0933F8CCE58}"/>
    <pc:docChg chg="custSel addSld modSld">
      <pc:chgData name="Thomas Belling (Nokia)" userId="38e53bf5-7a59-41ec-8bf1-bf611b810166" providerId="ADAL" clId="{8E0279A0-3933-4E37-B8F0-F0933F8CCE58}" dt="2025-02-10T16:27:46.219" v="1561" actId="20577"/>
      <pc:docMkLst>
        <pc:docMk/>
      </pc:docMkLst>
      <pc:sldChg chg="modSp mod">
        <pc:chgData name="Thomas Belling (Nokia)" userId="38e53bf5-7a59-41ec-8bf1-bf611b810166" providerId="ADAL" clId="{8E0279A0-3933-4E37-B8F0-F0933F8CCE58}" dt="2025-02-10T15:58:42.761" v="0" actId="13926"/>
        <pc:sldMkLst>
          <pc:docMk/>
          <pc:sldMk cId="664598901" sldId="259"/>
        </pc:sldMkLst>
        <pc:spChg chg="mod">
          <ac:chgData name="Thomas Belling (Nokia)" userId="38e53bf5-7a59-41ec-8bf1-bf611b810166" providerId="ADAL" clId="{8E0279A0-3933-4E37-B8F0-F0933F8CCE58}" dt="2025-02-10T15:58:42.761" v="0" actId="13926"/>
          <ac:spMkLst>
            <pc:docMk/>
            <pc:sldMk cId="664598901" sldId="259"/>
            <ac:spMk id="6" creationId="{06C838C4-43BF-0E5E-0AD8-F1CF29A17BA2}"/>
          </ac:spMkLst>
        </pc:spChg>
      </pc:sldChg>
      <pc:sldChg chg="modSp">
        <pc:chgData name="Thomas Belling (Nokia)" userId="38e53bf5-7a59-41ec-8bf1-bf611b810166" providerId="ADAL" clId="{8E0279A0-3933-4E37-B8F0-F0933F8CCE58}" dt="2025-02-10T15:59:11.185" v="4"/>
        <pc:sldMkLst>
          <pc:docMk/>
          <pc:sldMk cId="202812889" sldId="268"/>
        </pc:sldMkLst>
        <pc:graphicFrameChg chg="mod">
          <ac:chgData name="Thomas Belling (Nokia)" userId="38e53bf5-7a59-41ec-8bf1-bf611b810166" providerId="ADAL" clId="{8E0279A0-3933-4E37-B8F0-F0933F8CCE58}" dt="2025-02-10T15:59:11.185" v="4"/>
          <ac:graphicFrameMkLst>
            <pc:docMk/>
            <pc:sldMk cId="202812889" sldId="268"/>
            <ac:graphicFrameMk id="5" creationId="{BBECD9EE-B7B8-8EFB-5B13-7CFF637AB3E3}"/>
          </ac:graphicFrameMkLst>
        </pc:graphicFrameChg>
      </pc:sldChg>
      <pc:sldChg chg="delSp modSp add mod">
        <pc:chgData name="Thomas Belling (Nokia)" userId="38e53bf5-7a59-41ec-8bf1-bf611b810166" providerId="ADAL" clId="{8E0279A0-3933-4E37-B8F0-F0933F8CCE58}" dt="2025-02-10T16:27:46.219" v="1561" actId="20577"/>
        <pc:sldMkLst>
          <pc:docMk/>
          <pc:sldMk cId="777374976" sldId="342"/>
        </pc:sldMkLst>
        <pc:spChg chg="mod">
          <ac:chgData name="Thomas Belling (Nokia)" userId="38e53bf5-7a59-41ec-8bf1-bf611b810166" providerId="ADAL" clId="{8E0279A0-3933-4E37-B8F0-F0933F8CCE58}" dt="2025-02-10T16:01:21.937" v="25" actId="20577"/>
          <ac:spMkLst>
            <pc:docMk/>
            <pc:sldMk cId="777374976" sldId="342"/>
            <ac:spMk id="2" creationId="{AA1FB6E4-C4B7-19FA-A8E4-240F342F6029}"/>
          </ac:spMkLst>
        </pc:spChg>
        <pc:spChg chg="mod">
          <ac:chgData name="Thomas Belling (Nokia)" userId="38e53bf5-7a59-41ec-8bf1-bf611b810166" providerId="ADAL" clId="{8E0279A0-3933-4E37-B8F0-F0933F8CCE58}" dt="2025-02-10T16:27:46.219" v="1561" actId="20577"/>
          <ac:spMkLst>
            <pc:docMk/>
            <pc:sldMk cId="777374976" sldId="342"/>
            <ac:spMk id="6" creationId="{E8754B2A-3E12-522D-546A-D689DBA80DBC}"/>
          </ac:spMkLst>
        </pc:spChg>
        <pc:graphicFrameChg chg="del">
          <ac:chgData name="Thomas Belling (Nokia)" userId="38e53bf5-7a59-41ec-8bf1-bf611b810166" providerId="ADAL" clId="{8E0279A0-3933-4E37-B8F0-F0933F8CCE58}" dt="2025-02-10T16:01:24.948" v="26" actId="478"/>
          <ac:graphicFrameMkLst>
            <pc:docMk/>
            <pc:sldMk cId="777374976" sldId="342"/>
            <ac:graphicFrameMk id="5" creationId="{CF6DF720-83D9-64DA-2FC1-6688C8E1801B}"/>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A264A0B-8655-4382-80AD-91D20DF64CF8}" type="datetimeFigureOut">
              <a:rPr lang="en-US" smtClean="0"/>
              <a:t>10-Feb-25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6A470E3-CA38-4898-98B6-230736D5987B}" type="slidenum">
              <a:rPr lang="en-US" smtClean="0"/>
              <a:t>‹#›</a:t>
            </a:fld>
            <a:endParaRPr lang="en-US"/>
          </a:p>
        </p:txBody>
      </p:sp>
    </p:spTree>
    <p:extLst>
      <p:ext uri="{BB962C8B-B14F-4D97-AF65-F5344CB8AC3E}">
        <p14:creationId xmlns:p14="http://schemas.microsoft.com/office/powerpoint/2010/main" val="31093412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D325E0-74E7-A955-82D2-18A726A2119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1A42880-3A28-1E56-A148-D3610EC65FD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2277DDD-EC38-5238-ED74-46FEFF5A6588}"/>
              </a:ext>
            </a:extLst>
          </p:cNvPr>
          <p:cNvSpPr>
            <a:spLocks noGrp="1"/>
          </p:cNvSpPr>
          <p:nvPr>
            <p:ph type="dt" sz="half" idx="10"/>
          </p:nvPr>
        </p:nvSpPr>
        <p:spPr/>
        <p:txBody>
          <a:bodyPr/>
          <a:lstStyle/>
          <a:p>
            <a:fld id="{4DDBDCC5-1EB3-4F12-A051-E7B8D08091E2}" type="datetimeFigureOut">
              <a:rPr lang="en-US" smtClean="0"/>
              <a:t>10-Feb-25</a:t>
            </a:fld>
            <a:endParaRPr lang="en-US"/>
          </a:p>
        </p:txBody>
      </p:sp>
      <p:sp>
        <p:nvSpPr>
          <p:cNvPr id="5" name="Footer Placeholder 4">
            <a:extLst>
              <a:ext uri="{FF2B5EF4-FFF2-40B4-BE49-F238E27FC236}">
                <a16:creationId xmlns:a16="http://schemas.microsoft.com/office/drawing/2014/main" id="{906D2623-BA68-BFD5-BD6D-2305FB3C615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647C4FB-F84A-1BE2-9AE4-6C3E389BFF0F}"/>
              </a:ext>
            </a:extLst>
          </p:cNvPr>
          <p:cNvSpPr>
            <a:spLocks noGrp="1"/>
          </p:cNvSpPr>
          <p:nvPr>
            <p:ph type="sldNum" sz="quarter" idx="12"/>
          </p:nvPr>
        </p:nvSpPr>
        <p:spPr/>
        <p:txBody>
          <a:bodyPr/>
          <a:lstStyle/>
          <a:p>
            <a:fld id="{045C9707-811F-4A21-BA9E-C83E5442C012}" type="slidenum">
              <a:rPr lang="en-US" smtClean="0"/>
              <a:t>‹#›</a:t>
            </a:fld>
            <a:endParaRPr lang="en-US"/>
          </a:p>
        </p:txBody>
      </p:sp>
    </p:spTree>
    <p:extLst>
      <p:ext uri="{BB962C8B-B14F-4D97-AF65-F5344CB8AC3E}">
        <p14:creationId xmlns:p14="http://schemas.microsoft.com/office/powerpoint/2010/main" val="17507959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8B4B9C-5CFE-612D-EEF4-750AC111F99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19477F2-B9CB-A779-86D9-74B06548448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0017243-A7F5-AD01-F6D8-2BBB9F731AA7}"/>
              </a:ext>
            </a:extLst>
          </p:cNvPr>
          <p:cNvSpPr>
            <a:spLocks noGrp="1"/>
          </p:cNvSpPr>
          <p:nvPr>
            <p:ph type="dt" sz="half" idx="10"/>
          </p:nvPr>
        </p:nvSpPr>
        <p:spPr/>
        <p:txBody>
          <a:bodyPr/>
          <a:lstStyle/>
          <a:p>
            <a:fld id="{4DDBDCC5-1EB3-4F12-A051-E7B8D08091E2}" type="datetimeFigureOut">
              <a:rPr lang="en-US" smtClean="0"/>
              <a:t>10-Feb-25</a:t>
            </a:fld>
            <a:endParaRPr lang="en-US"/>
          </a:p>
        </p:txBody>
      </p:sp>
      <p:sp>
        <p:nvSpPr>
          <p:cNvPr id="5" name="Footer Placeholder 4">
            <a:extLst>
              <a:ext uri="{FF2B5EF4-FFF2-40B4-BE49-F238E27FC236}">
                <a16:creationId xmlns:a16="http://schemas.microsoft.com/office/drawing/2014/main" id="{7101688E-6A6F-1FEC-8DE3-B98569363D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E7C3CBB-82D0-895F-BFC1-E9F5DBEFD373}"/>
              </a:ext>
            </a:extLst>
          </p:cNvPr>
          <p:cNvSpPr>
            <a:spLocks noGrp="1"/>
          </p:cNvSpPr>
          <p:nvPr>
            <p:ph type="sldNum" sz="quarter" idx="12"/>
          </p:nvPr>
        </p:nvSpPr>
        <p:spPr/>
        <p:txBody>
          <a:bodyPr/>
          <a:lstStyle/>
          <a:p>
            <a:fld id="{045C9707-811F-4A21-BA9E-C83E5442C012}" type="slidenum">
              <a:rPr lang="en-US" smtClean="0"/>
              <a:t>‹#›</a:t>
            </a:fld>
            <a:endParaRPr lang="en-US"/>
          </a:p>
        </p:txBody>
      </p:sp>
    </p:spTree>
    <p:extLst>
      <p:ext uri="{BB962C8B-B14F-4D97-AF65-F5344CB8AC3E}">
        <p14:creationId xmlns:p14="http://schemas.microsoft.com/office/powerpoint/2010/main" val="20212032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A92575B-A91C-3F1C-8761-48BB1D1E229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A215B19-5786-2FFF-9411-47FC7281A2A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6BEED86-E96B-137E-A796-AB371CF77FA8}"/>
              </a:ext>
            </a:extLst>
          </p:cNvPr>
          <p:cNvSpPr>
            <a:spLocks noGrp="1"/>
          </p:cNvSpPr>
          <p:nvPr>
            <p:ph type="dt" sz="half" idx="10"/>
          </p:nvPr>
        </p:nvSpPr>
        <p:spPr/>
        <p:txBody>
          <a:bodyPr/>
          <a:lstStyle/>
          <a:p>
            <a:fld id="{4DDBDCC5-1EB3-4F12-A051-E7B8D08091E2}" type="datetimeFigureOut">
              <a:rPr lang="en-US" smtClean="0"/>
              <a:t>10-Feb-25</a:t>
            </a:fld>
            <a:endParaRPr lang="en-US"/>
          </a:p>
        </p:txBody>
      </p:sp>
      <p:sp>
        <p:nvSpPr>
          <p:cNvPr id="5" name="Footer Placeholder 4">
            <a:extLst>
              <a:ext uri="{FF2B5EF4-FFF2-40B4-BE49-F238E27FC236}">
                <a16:creationId xmlns:a16="http://schemas.microsoft.com/office/drawing/2014/main" id="{EA982738-40B5-7D43-4F07-AD5E1AE9569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A68719-6FC4-99D5-2095-A0AFF2A9D810}"/>
              </a:ext>
            </a:extLst>
          </p:cNvPr>
          <p:cNvSpPr>
            <a:spLocks noGrp="1"/>
          </p:cNvSpPr>
          <p:nvPr>
            <p:ph type="sldNum" sz="quarter" idx="12"/>
          </p:nvPr>
        </p:nvSpPr>
        <p:spPr/>
        <p:txBody>
          <a:bodyPr/>
          <a:lstStyle/>
          <a:p>
            <a:fld id="{045C9707-811F-4A21-BA9E-C83E5442C012}" type="slidenum">
              <a:rPr lang="en-US" smtClean="0"/>
              <a:t>‹#›</a:t>
            </a:fld>
            <a:endParaRPr lang="en-US"/>
          </a:p>
        </p:txBody>
      </p:sp>
    </p:spTree>
    <p:extLst>
      <p:ext uri="{BB962C8B-B14F-4D97-AF65-F5344CB8AC3E}">
        <p14:creationId xmlns:p14="http://schemas.microsoft.com/office/powerpoint/2010/main" val="35921547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431603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07957518"/>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6008018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97101E-43C4-329F-E878-8D13EF8A4BE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5C08F14-BF74-F2E6-6D46-3827AEC042A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F6A9DE4-0874-F709-1E5B-32289C880E68}"/>
              </a:ext>
            </a:extLst>
          </p:cNvPr>
          <p:cNvSpPr>
            <a:spLocks noGrp="1"/>
          </p:cNvSpPr>
          <p:nvPr>
            <p:ph type="dt" sz="half" idx="10"/>
          </p:nvPr>
        </p:nvSpPr>
        <p:spPr/>
        <p:txBody>
          <a:bodyPr/>
          <a:lstStyle/>
          <a:p>
            <a:fld id="{4DDBDCC5-1EB3-4F12-A051-E7B8D08091E2}" type="datetimeFigureOut">
              <a:rPr lang="en-US" smtClean="0"/>
              <a:t>10-Feb-25</a:t>
            </a:fld>
            <a:endParaRPr lang="en-US"/>
          </a:p>
        </p:txBody>
      </p:sp>
      <p:sp>
        <p:nvSpPr>
          <p:cNvPr id="5" name="Footer Placeholder 4">
            <a:extLst>
              <a:ext uri="{FF2B5EF4-FFF2-40B4-BE49-F238E27FC236}">
                <a16:creationId xmlns:a16="http://schemas.microsoft.com/office/drawing/2014/main" id="{B7E22807-E516-E8F9-1E10-F574F1A29F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79F93A4-6044-F27B-E58F-889F68BB5FF0}"/>
              </a:ext>
            </a:extLst>
          </p:cNvPr>
          <p:cNvSpPr>
            <a:spLocks noGrp="1"/>
          </p:cNvSpPr>
          <p:nvPr>
            <p:ph type="sldNum" sz="quarter" idx="12"/>
          </p:nvPr>
        </p:nvSpPr>
        <p:spPr/>
        <p:txBody>
          <a:bodyPr/>
          <a:lstStyle/>
          <a:p>
            <a:fld id="{045C9707-811F-4A21-BA9E-C83E5442C012}" type="slidenum">
              <a:rPr lang="en-US" smtClean="0"/>
              <a:t>‹#›</a:t>
            </a:fld>
            <a:endParaRPr lang="en-US"/>
          </a:p>
        </p:txBody>
      </p:sp>
    </p:spTree>
    <p:extLst>
      <p:ext uri="{BB962C8B-B14F-4D97-AF65-F5344CB8AC3E}">
        <p14:creationId xmlns:p14="http://schemas.microsoft.com/office/powerpoint/2010/main" val="953682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86D09D-485D-F9E6-59B5-21A1DC17786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A18677D-B0FB-911F-AA6A-6E9263939A35}"/>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110C91A-8554-7B37-76AD-8002BCE0DC87}"/>
              </a:ext>
            </a:extLst>
          </p:cNvPr>
          <p:cNvSpPr>
            <a:spLocks noGrp="1"/>
          </p:cNvSpPr>
          <p:nvPr>
            <p:ph type="dt" sz="half" idx="10"/>
          </p:nvPr>
        </p:nvSpPr>
        <p:spPr/>
        <p:txBody>
          <a:bodyPr/>
          <a:lstStyle/>
          <a:p>
            <a:fld id="{4DDBDCC5-1EB3-4F12-A051-E7B8D08091E2}" type="datetimeFigureOut">
              <a:rPr lang="en-US" smtClean="0"/>
              <a:t>10-Feb-25</a:t>
            </a:fld>
            <a:endParaRPr lang="en-US"/>
          </a:p>
        </p:txBody>
      </p:sp>
      <p:sp>
        <p:nvSpPr>
          <p:cNvPr id="5" name="Footer Placeholder 4">
            <a:extLst>
              <a:ext uri="{FF2B5EF4-FFF2-40B4-BE49-F238E27FC236}">
                <a16:creationId xmlns:a16="http://schemas.microsoft.com/office/drawing/2014/main" id="{22FAF26C-2DB5-56DB-5776-FDCEC69F441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C495825-8369-61A5-952B-E13199664317}"/>
              </a:ext>
            </a:extLst>
          </p:cNvPr>
          <p:cNvSpPr>
            <a:spLocks noGrp="1"/>
          </p:cNvSpPr>
          <p:nvPr>
            <p:ph type="sldNum" sz="quarter" idx="12"/>
          </p:nvPr>
        </p:nvSpPr>
        <p:spPr/>
        <p:txBody>
          <a:bodyPr/>
          <a:lstStyle/>
          <a:p>
            <a:fld id="{045C9707-811F-4A21-BA9E-C83E5442C012}" type="slidenum">
              <a:rPr lang="en-US" smtClean="0"/>
              <a:t>‹#›</a:t>
            </a:fld>
            <a:endParaRPr lang="en-US"/>
          </a:p>
        </p:txBody>
      </p:sp>
    </p:spTree>
    <p:extLst>
      <p:ext uri="{BB962C8B-B14F-4D97-AF65-F5344CB8AC3E}">
        <p14:creationId xmlns:p14="http://schemas.microsoft.com/office/powerpoint/2010/main" val="29357871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EE37CB-1A66-0499-8C43-E54BD91098D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99BA753-4AAA-AE76-CF72-130BC909BBF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8AE80CC-8AD0-97AA-4F60-1284384DEEB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0EFB0D9-7264-7CCD-B5FD-8824BE764AC4}"/>
              </a:ext>
            </a:extLst>
          </p:cNvPr>
          <p:cNvSpPr>
            <a:spLocks noGrp="1"/>
          </p:cNvSpPr>
          <p:nvPr>
            <p:ph type="dt" sz="half" idx="10"/>
          </p:nvPr>
        </p:nvSpPr>
        <p:spPr/>
        <p:txBody>
          <a:bodyPr/>
          <a:lstStyle/>
          <a:p>
            <a:fld id="{4DDBDCC5-1EB3-4F12-A051-E7B8D08091E2}" type="datetimeFigureOut">
              <a:rPr lang="en-US" smtClean="0"/>
              <a:t>10-Feb-25</a:t>
            </a:fld>
            <a:endParaRPr lang="en-US"/>
          </a:p>
        </p:txBody>
      </p:sp>
      <p:sp>
        <p:nvSpPr>
          <p:cNvPr id="6" name="Footer Placeholder 5">
            <a:extLst>
              <a:ext uri="{FF2B5EF4-FFF2-40B4-BE49-F238E27FC236}">
                <a16:creationId xmlns:a16="http://schemas.microsoft.com/office/drawing/2014/main" id="{E3952651-8420-4755-E462-A0BB127860B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43B0DC9-453F-636D-3776-ED331757541D}"/>
              </a:ext>
            </a:extLst>
          </p:cNvPr>
          <p:cNvSpPr>
            <a:spLocks noGrp="1"/>
          </p:cNvSpPr>
          <p:nvPr>
            <p:ph type="sldNum" sz="quarter" idx="12"/>
          </p:nvPr>
        </p:nvSpPr>
        <p:spPr/>
        <p:txBody>
          <a:bodyPr/>
          <a:lstStyle/>
          <a:p>
            <a:fld id="{045C9707-811F-4A21-BA9E-C83E5442C012}" type="slidenum">
              <a:rPr lang="en-US" smtClean="0"/>
              <a:t>‹#›</a:t>
            </a:fld>
            <a:endParaRPr lang="en-US"/>
          </a:p>
        </p:txBody>
      </p:sp>
    </p:spTree>
    <p:extLst>
      <p:ext uri="{BB962C8B-B14F-4D97-AF65-F5344CB8AC3E}">
        <p14:creationId xmlns:p14="http://schemas.microsoft.com/office/powerpoint/2010/main" val="38760818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FDE35D-72F8-2506-974E-C0E6FE8D80F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DDE4CAE-0696-D99C-3BFB-86421D1C3F6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2D6FE5D-DECD-AC76-0F73-11A73AFA2F1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5E339EE-BDDD-5BD6-DDBD-CD0D39FCB6B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8970EFA-4F0A-A70A-368D-23CE3CDEB9D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C434714-7372-5858-24A3-7B491C87A287}"/>
              </a:ext>
            </a:extLst>
          </p:cNvPr>
          <p:cNvSpPr>
            <a:spLocks noGrp="1"/>
          </p:cNvSpPr>
          <p:nvPr>
            <p:ph type="dt" sz="half" idx="10"/>
          </p:nvPr>
        </p:nvSpPr>
        <p:spPr/>
        <p:txBody>
          <a:bodyPr/>
          <a:lstStyle/>
          <a:p>
            <a:fld id="{4DDBDCC5-1EB3-4F12-A051-E7B8D08091E2}" type="datetimeFigureOut">
              <a:rPr lang="en-US" smtClean="0"/>
              <a:t>10-Feb-25</a:t>
            </a:fld>
            <a:endParaRPr lang="en-US"/>
          </a:p>
        </p:txBody>
      </p:sp>
      <p:sp>
        <p:nvSpPr>
          <p:cNvPr id="8" name="Footer Placeholder 7">
            <a:extLst>
              <a:ext uri="{FF2B5EF4-FFF2-40B4-BE49-F238E27FC236}">
                <a16:creationId xmlns:a16="http://schemas.microsoft.com/office/drawing/2014/main" id="{8EA18AFE-AFCA-7FEB-4D61-C7F233E8FE1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B538498-7760-BD6C-19AF-64BB23EC871E}"/>
              </a:ext>
            </a:extLst>
          </p:cNvPr>
          <p:cNvSpPr>
            <a:spLocks noGrp="1"/>
          </p:cNvSpPr>
          <p:nvPr>
            <p:ph type="sldNum" sz="quarter" idx="12"/>
          </p:nvPr>
        </p:nvSpPr>
        <p:spPr/>
        <p:txBody>
          <a:bodyPr/>
          <a:lstStyle/>
          <a:p>
            <a:fld id="{045C9707-811F-4A21-BA9E-C83E5442C012}" type="slidenum">
              <a:rPr lang="en-US" smtClean="0"/>
              <a:t>‹#›</a:t>
            </a:fld>
            <a:endParaRPr lang="en-US"/>
          </a:p>
        </p:txBody>
      </p:sp>
    </p:spTree>
    <p:extLst>
      <p:ext uri="{BB962C8B-B14F-4D97-AF65-F5344CB8AC3E}">
        <p14:creationId xmlns:p14="http://schemas.microsoft.com/office/powerpoint/2010/main" val="26361575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BA150D-D7EA-B5FB-F21E-4AA38D3E3E0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FB8C3A2-E371-C46E-3842-887EF545B67D}"/>
              </a:ext>
            </a:extLst>
          </p:cNvPr>
          <p:cNvSpPr>
            <a:spLocks noGrp="1"/>
          </p:cNvSpPr>
          <p:nvPr>
            <p:ph type="dt" sz="half" idx="10"/>
          </p:nvPr>
        </p:nvSpPr>
        <p:spPr/>
        <p:txBody>
          <a:bodyPr/>
          <a:lstStyle/>
          <a:p>
            <a:fld id="{4DDBDCC5-1EB3-4F12-A051-E7B8D08091E2}" type="datetimeFigureOut">
              <a:rPr lang="en-US" smtClean="0"/>
              <a:t>10-Feb-25</a:t>
            </a:fld>
            <a:endParaRPr lang="en-US"/>
          </a:p>
        </p:txBody>
      </p:sp>
      <p:sp>
        <p:nvSpPr>
          <p:cNvPr id="4" name="Footer Placeholder 3">
            <a:extLst>
              <a:ext uri="{FF2B5EF4-FFF2-40B4-BE49-F238E27FC236}">
                <a16:creationId xmlns:a16="http://schemas.microsoft.com/office/drawing/2014/main" id="{187C59D2-D0C2-C7AE-E668-B3B9218CE33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48C306D-9671-E556-62B1-24F3D25E0419}"/>
              </a:ext>
            </a:extLst>
          </p:cNvPr>
          <p:cNvSpPr>
            <a:spLocks noGrp="1"/>
          </p:cNvSpPr>
          <p:nvPr>
            <p:ph type="sldNum" sz="quarter" idx="12"/>
          </p:nvPr>
        </p:nvSpPr>
        <p:spPr/>
        <p:txBody>
          <a:bodyPr/>
          <a:lstStyle/>
          <a:p>
            <a:fld id="{045C9707-811F-4A21-BA9E-C83E5442C012}" type="slidenum">
              <a:rPr lang="en-US" smtClean="0"/>
              <a:t>‹#›</a:t>
            </a:fld>
            <a:endParaRPr lang="en-US"/>
          </a:p>
        </p:txBody>
      </p:sp>
    </p:spTree>
    <p:extLst>
      <p:ext uri="{BB962C8B-B14F-4D97-AF65-F5344CB8AC3E}">
        <p14:creationId xmlns:p14="http://schemas.microsoft.com/office/powerpoint/2010/main" val="26068854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90F1B02-8E30-C69D-E674-69300CB79037}"/>
              </a:ext>
            </a:extLst>
          </p:cNvPr>
          <p:cNvSpPr>
            <a:spLocks noGrp="1"/>
          </p:cNvSpPr>
          <p:nvPr>
            <p:ph type="dt" sz="half" idx="10"/>
          </p:nvPr>
        </p:nvSpPr>
        <p:spPr/>
        <p:txBody>
          <a:bodyPr/>
          <a:lstStyle/>
          <a:p>
            <a:fld id="{4DDBDCC5-1EB3-4F12-A051-E7B8D08091E2}" type="datetimeFigureOut">
              <a:rPr lang="en-US" smtClean="0"/>
              <a:t>10-Feb-25</a:t>
            </a:fld>
            <a:endParaRPr lang="en-US"/>
          </a:p>
        </p:txBody>
      </p:sp>
      <p:sp>
        <p:nvSpPr>
          <p:cNvPr id="3" name="Footer Placeholder 2">
            <a:extLst>
              <a:ext uri="{FF2B5EF4-FFF2-40B4-BE49-F238E27FC236}">
                <a16:creationId xmlns:a16="http://schemas.microsoft.com/office/drawing/2014/main" id="{9DDED4D1-B3C8-5822-02E7-915076982F9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D2DEAFE-5457-1E4A-74BE-9F5E9CAFEFD7}"/>
              </a:ext>
            </a:extLst>
          </p:cNvPr>
          <p:cNvSpPr>
            <a:spLocks noGrp="1"/>
          </p:cNvSpPr>
          <p:nvPr>
            <p:ph type="sldNum" sz="quarter" idx="12"/>
          </p:nvPr>
        </p:nvSpPr>
        <p:spPr/>
        <p:txBody>
          <a:bodyPr/>
          <a:lstStyle/>
          <a:p>
            <a:fld id="{045C9707-811F-4A21-BA9E-C83E5442C012}" type="slidenum">
              <a:rPr lang="en-US" smtClean="0"/>
              <a:t>‹#›</a:t>
            </a:fld>
            <a:endParaRPr lang="en-US"/>
          </a:p>
        </p:txBody>
      </p:sp>
    </p:spTree>
    <p:extLst>
      <p:ext uri="{BB962C8B-B14F-4D97-AF65-F5344CB8AC3E}">
        <p14:creationId xmlns:p14="http://schemas.microsoft.com/office/powerpoint/2010/main" val="1188356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259AA5-7D2A-EE42-2A60-75291CD7D34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909EA30-55EB-44D1-8E2A-95A2C47EFC8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37FE083-2DBE-A073-479A-DA94934F64C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B6694B2-1E5F-CEFB-4B17-E03F763ABE9E}"/>
              </a:ext>
            </a:extLst>
          </p:cNvPr>
          <p:cNvSpPr>
            <a:spLocks noGrp="1"/>
          </p:cNvSpPr>
          <p:nvPr>
            <p:ph type="dt" sz="half" idx="10"/>
          </p:nvPr>
        </p:nvSpPr>
        <p:spPr/>
        <p:txBody>
          <a:bodyPr/>
          <a:lstStyle/>
          <a:p>
            <a:fld id="{4DDBDCC5-1EB3-4F12-A051-E7B8D08091E2}" type="datetimeFigureOut">
              <a:rPr lang="en-US" smtClean="0"/>
              <a:t>10-Feb-25</a:t>
            </a:fld>
            <a:endParaRPr lang="en-US"/>
          </a:p>
        </p:txBody>
      </p:sp>
      <p:sp>
        <p:nvSpPr>
          <p:cNvPr id="6" name="Footer Placeholder 5">
            <a:extLst>
              <a:ext uri="{FF2B5EF4-FFF2-40B4-BE49-F238E27FC236}">
                <a16:creationId xmlns:a16="http://schemas.microsoft.com/office/drawing/2014/main" id="{E4666537-DF06-8B22-7F13-4196283ED7F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5B42AD6-2DBF-0E9D-0070-BA97DEABFD26}"/>
              </a:ext>
            </a:extLst>
          </p:cNvPr>
          <p:cNvSpPr>
            <a:spLocks noGrp="1"/>
          </p:cNvSpPr>
          <p:nvPr>
            <p:ph type="sldNum" sz="quarter" idx="12"/>
          </p:nvPr>
        </p:nvSpPr>
        <p:spPr/>
        <p:txBody>
          <a:bodyPr/>
          <a:lstStyle/>
          <a:p>
            <a:fld id="{045C9707-811F-4A21-BA9E-C83E5442C012}" type="slidenum">
              <a:rPr lang="en-US" smtClean="0"/>
              <a:t>‹#›</a:t>
            </a:fld>
            <a:endParaRPr lang="en-US"/>
          </a:p>
        </p:txBody>
      </p:sp>
    </p:spTree>
    <p:extLst>
      <p:ext uri="{BB962C8B-B14F-4D97-AF65-F5344CB8AC3E}">
        <p14:creationId xmlns:p14="http://schemas.microsoft.com/office/powerpoint/2010/main" val="10518724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6D8A2A-264B-5BB1-E3A3-464CE5E67F3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34CDB8E-B92D-0154-87F4-DEEDC6A3AFB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5B24416-8F8E-D6F8-9463-31471828D39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3541FC9-275F-BE74-F24A-31BF00C4A629}"/>
              </a:ext>
            </a:extLst>
          </p:cNvPr>
          <p:cNvSpPr>
            <a:spLocks noGrp="1"/>
          </p:cNvSpPr>
          <p:nvPr>
            <p:ph type="dt" sz="half" idx="10"/>
          </p:nvPr>
        </p:nvSpPr>
        <p:spPr/>
        <p:txBody>
          <a:bodyPr/>
          <a:lstStyle/>
          <a:p>
            <a:fld id="{4DDBDCC5-1EB3-4F12-A051-E7B8D08091E2}" type="datetimeFigureOut">
              <a:rPr lang="en-US" smtClean="0"/>
              <a:t>10-Feb-25</a:t>
            </a:fld>
            <a:endParaRPr lang="en-US"/>
          </a:p>
        </p:txBody>
      </p:sp>
      <p:sp>
        <p:nvSpPr>
          <p:cNvPr id="6" name="Footer Placeholder 5">
            <a:extLst>
              <a:ext uri="{FF2B5EF4-FFF2-40B4-BE49-F238E27FC236}">
                <a16:creationId xmlns:a16="http://schemas.microsoft.com/office/drawing/2014/main" id="{30F2313A-FFBC-6C10-A5C9-A7225C55440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BF26F16-8499-71B8-46B1-71B4F5BB8A37}"/>
              </a:ext>
            </a:extLst>
          </p:cNvPr>
          <p:cNvSpPr>
            <a:spLocks noGrp="1"/>
          </p:cNvSpPr>
          <p:nvPr>
            <p:ph type="sldNum" sz="quarter" idx="12"/>
          </p:nvPr>
        </p:nvSpPr>
        <p:spPr/>
        <p:txBody>
          <a:bodyPr/>
          <a:lstStyle/>
          <a:p>
            <a:fld id="{045C9707-811F-4A21-BA9E-C83E5442C012}" type="slidenum">
              <a:rPr lang="en-US" smtClean="0"/>
              <a:t>‹#›</a:t>
            </a:fld>
            <a:endParaRPr lang="en-US"/>
          </a:p>
        </p:txBody>
      </p:sp>
    </p:spTree>
    <p:extLst>
      <p:ext uri="{BB962C8B-B14F-4D97-AF65-F5344CB8AC3E}">
        <p14:creationId xmlns:p14="http://schemas.microsoft.com/office/powerpoint/2010/main" val="21252674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315ED60-18BF-2CC2-D397-6B345BB9862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81A8C46-63CD-DF7F-07DE-560256C08BF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5F71652-6B5C-B349-B597-DB68BFE8658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DDBDCC5-1EB3-4F12-A051-E7B8D08091E2}" type="datetimeFigureOut">
              <a:rPr lang="en-US" smtClean="0"/>
              <a:t>10-Feb-25</a:t>
            </a:fld>
            <a:endParaRPr lang="en-US"/>
          </a:p>
        </p:txBody>
      </p:sp>
      <p:sp>
        <p:nvSpPr>
          <p:cNvPr id="5" name="Footer Placeholder 4">
            <a:extLst>
              <a:ext uri="{FF2B5EF4-FFF2-40B4-BE49-F238E27FC236}">
                <a16:creationId xmlns:a16="http://schemas.microsoft.com/office/drawing/2014/main" id="{9E4C4866-4B75-0745-F48D-2AADE6BAA69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1B95B28F-D149-1DBC-A88F-CACEC6B8CCD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45C9707-811F-4A21-BA9E-C83E5442C012}" type="slidenum">
              <a:rPr lang="en-US" smtClean="0"/>
              <a:t>‹#›</a:t>
            </a:fld>
            <a:endParaRPr lang="en-US"/>
          </a:p>
        </p:txBody>
      </p:sp>
    </p:spTree>
    <p:extLst>
      <p:ext uri="{BB962C8B-B14F-4D97-AF65-F5344CB8AC3E}">
        <p14:creationId xmlns:p14="http://schemas.microsoft.com/office/powerpoint/2010/main" val="30553586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81608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SG-SA2 Meeting #167</a:t>
            </a:r>
          </a:p>
          <a:p>
            <a:pPr eaLnBrk="1" hangingPunct="1">
              <a:defRPr/>
            </a:pPr>
            <a:r>
              <a:rPr lang="en-US" altLang="en-US" sz="1200" b="1" dirty="0">
                <a:latin typeface="Arial "/>
              </a:rPr>
              <a:t>Athens, Greece, 17th Feb 2025 - 21st Feb 2025</a:t>
            </a:r>
            <a:endParaRPr lang="sv-SE" altLang="en-US" sz="1200" b="1" dirty="0">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 S2-2501477	</a:t>
            </a:r>
          </a:p>
        </p:txBody>
      </p:sp>
    </p:spTree>
    <p:extLst>
      <p:ext uri="{BB962C8B-B14F-4D97-AF65-F5344CB8AC3E}">
        <p14:creationId xmlns:p14="http://schemas.microsoft.com/office/powerpoint/2010/main" val="349737667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package" Target="../embeddings/Microsoft_Visio_Drawing8.vsdx"/><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package" Target="../embeddings/Microsoft_Visio_Drawing9.vsdx"/><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package" Target="../embeddings/Microsoft_Visio_Drawing10.vsdx"/><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package" Target="../embeddings/Microsoft_Visio_Drawing11.vsdx"/><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package" Target="../embeddings/Microsoft_Visio_Drawing.vsdx"/><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package" Target="../embeddings/Microsoft_Visio_Drawing1.vsdx"/><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package" Target="../embeddings/Microsoft_Visio_Drawing2.vsdx"/><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package" Target="../embeddings/Microsoft_Visio_Drawing3.vsdx"/><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package" Target="../embeddings/Microsoft_Visio_Drawing4.vsdx"/><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package" Target="../embeddings/Microsoft_Visio_Drawing5.vsdx"/><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package" Target="../embeddings/Microsoft_Visio_Drawing6.vsdx"/><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package" Target="../embeddings/Microsoft_Visio_Drawing7.vsdx"/><Relationship Id="rId1" Type="http://schemas.openxmlformats.org/officeDocument/2006/relationships/slideLayout" Target="../slideLayouts/slideLayout2.xml"/><Relationship Id="rId4" Type="http://schemas.openxmlformats.org/officeDocument/2006/relationships/image" Target="../media/image11.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ctrTitle"/>
          </p:nvPr>
        </p:nvSpPr>
        <p:spPr>
          <a:xfrm>
            <a:off x="1524000" y="1122363"/>
            <a:ext cx="9144000" cy="2387600"/>
          </a:xfrm>
        </p:spPr>
        <p:txBody>
          <a:bodyPr wrap="square" anchor="b">
            <a:normAutofit/>
          </a:bodyPr>
          <a:lstStyle/>
          <a:p>
            <a:pPr eaLnBrk="1" hangingPunct="1"/>
            <a:r>
              <a:rPr lang="en-US" sz="5600" dirty="0"/>
              <a:t>Triggering VFL model training</a:t>
            </a:r>
            <a:br>
              <a:rPr lang="en-US" sz="5600" dirty="0"/>
            </a:br>
            <a:r>
              <a:rPr lang="en-US" sz="5600" dirty="0"/>
              <a:t>Possible use cases and Options</a:t>
            </a:r>
            <a:endParaRPr lang="en-GB" altLang="en-US" sz="56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subTitle" idx="1"/>
          </p:nvPr>
        </p:nvSpPr>
        <p:spPr>
          <a:xfrm>
            <a:off x="1524000" y="3602038"/>
            <a:ext cx="9144000" cy="1655762"/>
          </a:xfrm>
        </p:spPr>
        <p:txBody>
          <a:bodyPr wrap="square" anchor="t">
            <a:normAutofit/>
          </a:bodyPr>
          <a:lstStyle/>
          <a:p>
            <a:r>
              <a:rPr lang="en-US" dirty="0"/>
              <a:t>Thomas Belling</a:t>
            </a:r>
          </a:p>
          <a:p>
            <a:r>
              <a:rPr lang="en-US" dirty="0"/>
              <a:t> Nokia</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58E162-B6B4-7C49-EA7D-575A7CEF1A1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5477D0E-A4C8-A010-5CD4-A3FA586DC9AA}"/>
              </a:ext>
            </a:extLst>
          </p:cNvPr>
          <p:cNvSpPr>
            <a:spLocks noGrp="1"/>
          </p:cNvSpPr>
          <p:nvPr>
            <p:ph type="title"/>
          </p:nvPr>
        </p:nvSpPr>
        <p:spPr/>
        <p:txBody>
          <a:bodyPr>
            <a:normAutofit fontScale="90000"/>
          </a:bodyPr>
          <a:lstStyle/>
          <a:p>
            <a:r>
              <a:rPr lang="en-US" dirty="0"/>
              <a:t>Use case 6 Solution Option 2</a:t>
            </a:r>
            <a:br>
              <a:rPr lang="en-US" dirty="0"/>
            </a:br>
            <a:r>
              <a:rPr lang="en-US" dirty="0"/>
              <a:t>Inference request to AF VFL server via NWDAF to trigger training</a:t>
            </a:r>
          </a:p>
        </p:txBody>
      </p:sp>
      <p:graphicFrame>
        <p:nvGraphicFramePr>
          <p:cNvPr id="6" name="Object 5">
            <a:extLst>
              <a:ext uri="{FF2B5EF4-FFF2-40B4-BE49-F238E27FC236}">
                <a16:creationId xmlns:a16="http://schemas.microsoft.com/office/drawing/2014/main" id="{FC90A474-52BB-BC95-9F0A-B3CDA8BF7DA0}"/>
              </a:ext>
            </a:extLst>
          </p:cNvPr>
          <p:cNvGraphicFramePr>
            <a:graphicFrameLocks noChangeAspect="1"/>
          </p:cNvGraphicFramePr>
          <p:nvPr>
            <p:extLst>
              <p:ext uri="{D42A27DB-BD31-4B8C-83A1-F6EECF244321}">
                <p14:modId xmlns:p14="http://schemas.microsoft.com/office/powerpoint/2010/main" val="2823442771"/>
              </p:ext>
            </p:extLst>
          </p:nvPr>
        </p:nvGraphicFramePr>
        <p:xfrm>
          <a:off x="2409825" y="2028825"/>
          <a:ext cx="6076950" cy="2619375"/>
        </p:xfrm>
        <a:graphic>
          <a:graphicData uri="http://schemas.openxmlformats.org/presentationml/2006/ole">
            <mc:AlternateContent xmlns:mc="http://schemas.openxmlformats.org/markup-compatibility/2006">
              <mc:Choice xmlns:v="urn:schemas-microsoft-com:vml" Requires="v">
                <p:oleObj name="Visio" r:id="rId2" imgW="6067457" imgH="2190886" progId="Visio.Drawing.15">
                  <p:embed/>
                </p:oleObj>
              </mc:Choice>
              <mc:Fallback>
                <p:oleObj name="Visio" r:id="rId2" imgW="6067457" imgH="2190886" progId="Visio.Drawing.15">
                  <p:embed/>
                  <p:pic>
                    <p:nvPicPr>
                      <p:cNvPr id="6" name="Object 5">
                        <a:extLst>
                          <a:ext uri="{FF2B5EF4-FFF2-40B4-BE49-F238E27FC236}">
                            <a16:creationId xmlns:a16="http://schemas.microsoft.com/office/drawing/2014/main" id="{FC90A474-52BB-BC95-9F0A-B3CDA8BF7DA0}"/>
                          </a:ext>
                        </a:extLst>
                      </p:cNvPr>
                      <p:cNvPicPr/>
                      <p:nvPr/>
                    </p:nvPicPr>
                    <p:blipFill>
                      <a:blip r:embed="rId3"/>
                      <a:stretch>
                        <a:fillRect/>
                      </a:stretch>
                    </p:blipFill>
                    <p:spPr>
                      <a:xfrm>
                        <a:off x="2409825" y="2028825"/>
                        <a:ext cx="6076950" cy="2619375"/>
                      </a:xfrm>
                      <a:prstGeom prst="rect">
                        <a:avLst/>
                      </a:prstGeom>
                    </p:spPr>
                  </p:pic>
                </p:oleObj>
              </mc:Fallback>
            </mc:AlternateContent>
          </a:graphicData>
        </a:graphic>
      </p:graphicFrame>
      <p:sp>
        <p:nvSpPr>
          <p:cNvPr id="7" name="Content Placeholder 2">
            <a:extLst>
              <a:ext uri="{FF2B5EF4-FFF2-40B4-BE49-F238E27FC236}">
                <a16:creationId xmlns:a16="http://schemas.microsoft.com/office/drawing/2014/main" id="{ED6852F1-F338-D393-2F6D-6A5E85DDA912}"/>
              </a:ext>
            </a:extLst>
          </p:cNvPr>
          <p:cNvSpPr txBox="1">
            <a:spLocks/>
          </p:cNvSpPr>
          <p:nvPr/>
        </p:nvSpPr>
        <p:spPr>
          <a:xfrm>
            <a:off x="838200" y="4860993"/>
            <a:ext cx="10515600" cy="14493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dirty="0"/>
              <a:t>Nokia view: </a:t>
            </a:r>
          </a:p>
          <a:p>
            <a:r>
              <a:rPr lang="en-US" dirty="0"/>
              <a:t>Depends on use case 4 support</a:t>
            </a:r>
          </a:p>
        </p:txBody>
      </p:sp>
    </p:spTree>
    <p:extLst>
      <p:ext uri="{BB962C8B-B14F-4D97-AF65-F5344CB8AC3E}">
        <p14:creationId xmlns:p14="http://schemas.microsoft.com/office/powerpoint/2010/main" val="7385537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9F40C5-E7E4-3364-BF52-939C342771F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BF52DF2-3124-EC9A-A22A-9E379E90E0EE}"/>
              </a:ext>
            </a:extLst>
          </p:cNvPr>
          <p:cNvSpPr>
            <a:spLocks noGrp="1"/>
          </p:cNvSpPr>
          <p:nvPr>
            <p:ph type="title"/>
          </p:nvPr>
        </p:nvSpPr>
        <p:spPr>
          <a:xfrm>
            <a:off x="838200" y="365125"/>
            <a:ext cx="10782300" cy="1325563"/>
          </a:xfrm>
        </p:spPr>
        <p:txBody>
          <a:bodyPr>
            <a:normAutofit fontScale="90000"/>
          </a:bodyPr>
          <a:lstStyle/>
          <a:p>
            <a:r>
              <a:rPr lang="en-US" dirty="0"/>
              <a:t>Use case 7:</a:t>
            </a:r>
            <a:br>
              <a:rPr lang="en-US" dirty="0"/>
            </a:br>
            <a:r>
              <a:rPr lang="en-US" dirty="0"/>
              <a:t>Indirect Inference request to NWDAF via </a:t>
            </a:r>
            <a:r>
              <a:rPr lang="en-US" dirty="0" err="1"/>
              <a:t>AnLF</a:t>
            </a:r>
            <a:r>
              <a:rPr lang="en-US" dirty="0"/>
              <a:t> supporting no VFL models</a:t>
            </a:r>
            <a:br>
              <a:rPr lang="en-US" dirty="0"/>
            </a:br>
            <a:r>
              <a:rPr lang="en-US" sz="3100" dirty="0"/>
              <a:t>(NWDAF can be VFL server or possibly forward request to </a:t>
            </a:r>
            <a:r>
              <a:rPr lang="en-US" sz="3100" dirty="0" err="1"/>
              <a:t>AnLF</a:t>
            </a:r>
            <a:r>
              <a:rPr lang="en-US" sz="3100" dirty="0"/>
              <a:t> as server)</a:t>
            </a:r>
            <a:endParaRPr lang="en-US" dirty="0"/>
          </a:p>
        </p:txBody>
      </p:sp>
      <p:sp>
        <p:nvSpPr>
          <p:cNvPr id="4" name="Content Placeholder 2">
            <a:extLst>
              <a:ext uri="{FF2B5EF4-FFF2-40B4-BE49-F238E27FC236}">
                <a16:creationId xmlns:a16="http://schemas.microsoft.com/office/drawing/2014/main" id="{4A2380F4-7AEE-B0B6-B55C-F624FC4BA21E}"/>
              </a:ext>
            </a:extLst>
          </p:cNvPr>
          <p:cNvSpPr>
            <a:spLocks noGrp="1"/>
          </p:cNvSpPr>
          <p:nvPr>
            <p:ph idx="1"/>
          </p:nvPr>
        </p:nvSpPr>
        <p:spPr>
          <a:xfrm>
            <a:off x="838200" y="2105025"/>
            <a:ext cx="10515600" cy="4186238"/>
          </a:xfrm>
        </p:spPr>
        <p:txBody>
          <a:bodyPr/>
          <a:lstStyle/>
          <a:p>
            <a:pPr marL="0" indent="0">
              <a:buNone/>
            </a:pPr>
            <a:r>
              <a:rPr lang="en-US" dirty="0"/>
              <a:t>Existing agreed flow for inference</a:t>
            </a:r>
            <a:br>
              <a:rPr lang="en-US" dirty="0"/>
            </a:br>
            <a:r>
              <a:rPr lang="en-US" sz="1800" dirty="0"/>
              <a:t>(for possible extensions to trigger model training and how </a:t>
            </a:r>
            <a:r>
              <a:rPr lang="en-US" sz="1800" dirty="0" err="1"/>
              <a:t>AnLF</a:t>
            </a:r>
            <a:r>
              <a:rPr lang="en-US" sz="1800" dirty="0"/>
              <a:t> determines its role, see next slide)</a:t>
            </a:r>
          </a:p>
          <a:p>
            <a:pPr marL="0" indent="0">
              <a:buNone/>
            </a:pPr>
            <a:endParaRPr lang="en-US" dirty="0"/>
          </a:p>
        </p:txBody>
      </p:sp>
      <p:graphicFrame>
        <p:nvGraphicFramePr>
          <p:cNvPr id="5" name="Object 4">
            <a:extLst>
              <a:ext uri="{FF2B5EF4-FFF2-40B4-BE49-F238E27FC236}">
                <a16:creationId xmlns:a16="http://schemas.microsoft.com/office/drawing/2014/main" id="{9F3182E6-40B3-0092-0C52-C5F1145DE962}"/>
              </a:ext>
            </a:extLst>
          </p:cNvPr>
          <p:cNvGraphicFramePr>
            <a:graphicFrameLocks noChangeAspect="1"/>
          </p:cNvGraphicFramePr>
          <p:nvPr>
            <p:extLst>
              <p:ext uri="{D42A27DB-BD31-4B8C-83A1-F6EECF244321}">
                <p14:modId xmlns:p14="http://schemas.microsoft.com/office/powerpoint/2010/main" val="3373467328"/>
              </p:ext>
            </p:extLst>
          </p:nvPr>
        </p:nvGraphicFramePr>
        <p:xfrm>
          <a:off x="1990725" y="2928938"/>
          <a:ext cx="6743700" cy="1209675"/>
        </p:xfrm>
        <a:graphic>
          <a:graphicData uri="http://schemas.openxmlformats.org/presentationml/2006/ole">
            <mc:AlternateContent xmlns:mc="http://schemas.openxmlformats.org/markup-compatibility/2006">
              <mc:Choice xmlns:v="urn:schemas-microsoft-com:vml" Requires="v">
                <p:oleObj name="Visio" r:id="rId2" imgW="5267433" imgH="1847986" progId="Visio.Drawing.15">
                  <p:embed/>
                </p:oleObj>
              </mc:Choice>
              <mc:Fallback>
                <p:oleObj name="Visio" r:id="rId2" imgW="5267433" imgH="1847986" progId="Visio.Drawing.15">
                  <p:embed/>
                  <p:pic>
                    <p:nvPicPr>
                      <p:cNvPr id="5" name="Object 4">
                        <a:extLst>
                          <a:ext uri="{FF2B5EF4-FFF2-40B4-BE49-F238E27FC236}">
                            <a16:creationId xmlns:a16="http://schemas.microsoft.com/office/drawing/2014/main" id="{9F3182E6-40B3-0092-0C52-C5F1145DE962}"/>
                          </a:ext>
                        </a:extLst>
                      </p:cNvPr>
                      <p:cNvPicPr/>
                      <p:nvPr/>
                    </p:nvPicPr>
                    <p:blipFill>
                      <a:blip r:embed="rId3"/>
                      <a:stretch>
                        <a:fillRect/>
                      </a:stretch>
                    </p:blipFill>
                    <p:spPr>
                      <a:xfrm>
                        <a:off x="1990725" y="2928938"/>
                        <a:ext cx="6743700" cy="1209675"/>
                      </a:xfrm>
                      <a:prstGeom prst="rect">
                        <a:avLst/>
                      </a:prstGeom>
                    </p:spPr>
                  </p:pic>
                </p:oleObj>
              </mc:Fallback>
            </mc:AlternateContent>
          </a:graphicData>
        </a:graphic>
      </p:graphicFrame>
      <p:sp>
        <p:nvSpPr>
          <p:cNvPr id="6" name="Content Placeholder 2">
            <a:extLst>
              <a:ext uri="{FF2B5EF4-FFF2-40B4-BE49-F238E27FC236}">
                <a16:creationId xmlns:a16="http://schemas.microsoft.com/office/drawing/2014/main" id="{06C838C4-43BF-0E5E-0AD8-F1CF29A17BA2}"/>
              </a:ext>
            </a:extLst>
          </p:cNvPr>
          <p:cNvSpPr txBox="1">
            <a:spLocks/>
          </p:cNvSpPr>
          <p:nvPr/>
        </p:nvSpPr>
        <p:spPr>
          <a:xfrm>
            <a:off x="838200" y="4045744"/>
            <a:ext cx="10953750" cy="2659856"/>
          </a:xfrm>
          <a:prstGeom prst="rect">
            <a:avLst/>
          </a:prstGeom>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dirty="0"/>
              <a:t>Nokia view: </a:t>
            </a:r>
          </a:p>
          <a:p>
            <a:r>
              <a:rPr lang="en-US" dirty="0" err="1"/>
              <a:t>AnLF</a:t>
            </a:r>
            <a:r>
              <a:rPr lang="en-US" dirty="0"/>
              <a:t> as analytics request/subscription proxy is a new function introduced for VFL (apart from roaming support)</a:t>
            </a:r>
          </a:p>
          <a:p>
            <a:r>
              <a:rPr lang="en-US" dirty="0"/>
              <a:t>The need for an </a:t>
            </a:r>
            <a:r>
              <a:rPr lang="en-US" dirty="0" err="1"/>
              <a:t>AnLF</a:t>
            </a:r>
            <a:r>
              <a:rPr lang="en-US" dirty="0"/>
              <a:t> as analytics proxy is very debatable for NWDAF as VFL server: If an analytics ID is to be provided via VFL, only the NWDAF VFL server could indicate the support for that Analytics ID in its NF profile and the Analytics consumer (or NEF) can then directly discover the NWDAF VFL server at the NRF and contact it</a:t>
            </a:r>
          </a:p>
          <a:p>
            <a:r>
              <a:rPr lang="en-US" dirty="0"/>
              <a:t>Existing agreed flow is thus debatable, but unless there is agreement to remove </a:t>
            </a:r>
            <a:r>
              <a:rPr lang="en-US" dirty="0" err="1"/>
              <a:t>AnLF</a:t>
            </a:r>
            <a:r>
              <a:rPr lang="en-US" dirty="0"/>
              <a:t> as analytics proxy we should make it work</a:t>
            </a:r>
          </a:p>
          <a:p>
            <a:r>
              <a:rPr lang="en-US" dirty="0"/>
              <a:t>Ok to document an easy solution for VFL training triggering based on inference according to this flow. But triggering Model Training at time of Analytics subscription is in general debatable, because training might take too long</a:t>
            </a:r>
          </a:p>
          <a:p>
            <a:r>
              <a:rPr lang="en-US" dirty="0">
                <a:highlight>
                  <a:srgbClr val="FFFF00"/>
                </a:highlight>
              </a:rPr>
              <a:t>Main concern of some companies seems to be how an </a:t>
            </a:r>
            <a:r>
              <a:rPr lang="en-US" dirty="0" err="1">
                <a:highlight>
                  <a:srgbClr val="FFFF00"/>
                </a:highlight>
              </a:rPr>
              <a:t>AnLF</a:t>
            </a:r>
            <a:r>
              <a:rPr lang="en-US" dirty="0">
                <a:highlight>
                  <a:srgbClr val="FFFF00"/>
                </a:highlight>
              </a:rPr>
              <a:t> can determine that it needs to acts as analytics proxy</a:t>
            </a:r>
          </a:p>
          <a:p>
            <a:pPr lvl="1"/>
            <a:r>
              <a:rPr lang="en-US" dirty="0">
                <a:highlight>
                  <a:srgbClr val="FFFF00"/>
                </a:highlight>
              </a:rPr>
              <a:t>But as </a:t>
            </a:r>
            <a:r>
              <a:rPr lang="en-US" dirty="0" err="1">
                <a:highlight>
                  <a:srgbClr val="FFFF00"/>
                </a:highlight>
              </a:rPr>
              <a:t>AnLF</a:t>
            </a:r>
            <a:r>
              <a:rPr lang="en-US" dirty="0">
                <a:highlight>
                  <a:srgbClr val="FFFF00"/>
                </a:highlight>
              </a:rPr>
              <a:t> as analytics proxy  is new functionality for VFL, it can be assumed that it is enhanced, and backward compatibility with Rel-18 </a:t>
            </a:r>
            <a:r>
              <a:rPr lang="en-US" dirty="0" err="1">
                <a:highlight>
                  <a:srgbClr val="FFFF00"/>
                </a:highlight>
              </a:rPr>
              <a:t>AnLF</a:t>
            </a:r>
            <a:r>
              <a:rPr lang="en-US" dirty="0">
                <a:highlight>
                  <a:srgbClr val="FFFF00"/>
                </a:highlight>
              </a:rPr>
              <a:t> is not an issue</a:t>
            </a:r>
          </a:p>
        </p:txBody>
      </p:sp>
    </p:spTree>
    <p:extLst>
      <p:ext uri="{BB962C8B-B14F-4D97-AF65-F5344CB8AC3E}">
        <p14:creationId xmlns:p14="http://schemas.microsoft.com/office/powerpoint/2010/main" val="6645989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0CCC68-9E16-67B7-DDA7-52A9F405442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3B4C2A7-44E2-5B5C-6781-C1F2763C6903}"/>
              </a:ext>
            </a:extLst>
          </p:cNvPr>
          <p:cNvSpPr>
            <a:spLocks noGrp="1"/>
          </p:cNvSpPr>
          <p:nvPr>
            <p:ph type="title"/>
          </p:nvPr>
        </p:nvSpPr>
        <p:spPr>
          <a:xfrm>
            <a:off x="838200" y="365125"/>
            <a:ext cx="10782300" cy="1325563"/>
          </a:xfrm>
        </p:spPr>
        <p:txBody>
          <a:bodyPr>
            <a:normAutofit fontScale="90000"/>
          </a:bodyPr>
          <a:lstStyle/>
          <a:p>
            <a:r>
              <a:rPr lang="en-US" dirty="0"/>
              <a:t>Use case 7: Solution option 1</a:t>
            </a:r>
            <a:br>
              <a:rPr lang="en-US" dirty="0"/>
            </a:br>
            <a:r>
              <a:rPr lang="en-US" dirty="0"/>
              <a:t>Indirect Inference request to NWDAF via </a:t>
            </a:r>
            <a:r>
              <a:rPr lang="en-US" dirty="0" err="1"/>
              <a:t>AnLF</a:t>
            </a:r>
            <a:r>
              <a:rPr lang="en-US" dirty="0"/>
              <a:t> supporting no VFL models</a:t>
            </a:r>
          </a:p>
        </p:txBody>
      </p:sp>
      <p:graphicFrame>
        <p:nvGraphicFramePr>
          <p:cNvPr id="5" name="Object 4">
            <a:extLst>
              <a:ext uri="{FF2B5EF4-FFF2-40B4-BE49-F238E27FC236}">
                <a16:creationId xmlns:a16="http://schemas.microsoft.com/office/drawing/2014/main" id="{BBECD9EE-B7B8-8EFB-5B13-7CFF637AB3E3}"/>
              </a:ext>
            </a:extLst>
          </p:cNvPr>
          <p:cNvGraphicFramePr>
            <a:graphicFrameLocks noChangeAspect="1"/>
          </p:cNvGraphicFramePr>
          <p:nvPr>
            <p:extLst>
              <p:ext uri="{D42A27DB-BD31-4B8C-83A1-F6EECF244321}">
                <p14:modId xmlns:p14="http://schemas.microsoft.com/office/powerpoint/2010/main" val="472991419"/>
              </p:ext>
            </p:extLst>
          </p:nvPr>
        </p:nvGraphicFramePr>
        <p:xfrm>
          <a:off x="1333500" y="2392363"/>
          <a:ext cx="6743700" cy="2363787"/>
        </p:xfrm>
        <a:graphic>
          <a:graphicData uri="http://schemas.openxmlformats.org/presentationml/2006/ole">
            <mc:AlternateContent xmlns:mc="http://schemas.openxmlformats.org/markup-compatibility/2006">
              <mc:Choice xmlns:v="urn:schemas-microsoft-com:vml" Requires="v">
                <p:oleObj name="Visio" r:id="rId2" imgW="5267433" imgH="2819536" progId="Visio.Drawing.15">
                  <p:embed/>
                </p:oleObj>
              </mc:Choice>
              <mc:Fallback>
                <p:oleObj name="Visio" r:id="rId2" imgW="5267433" imgH="2819536" progId="Visio.Drawing.15">
                  <p:embed/>
                  <p:pic>
                    <p:nvPicPr>
                      <p:cNvPr id="5" name="Object 4">
                        <a:extLst>
                          <a:ext uri="{FF2B5EF4-FFF2-40B4-BE49-F238E27FC236}">
                            <a16:creationId xmlns:a16="http://schemas.microsoft.com/office/drawing/2014/main" id="{BBECD9EE-B7B8-8EFB-5B13-7CFF637AB3E3}"/>
                          </a:ext>
                        </a:extLst>
                      </p:cNvPr>
                      <p:cNvPicPr/>
                      <p:nvPr/>
                    </p:nvPicPr>
                    <p:blipFill>
                      <a:blip r:embed="rId3"/>
                      <a:stretch>
                        <a:fillRect/>
                      </a:stretch>
                    </p:blipFill>
                    <p:spPr>
                      <a:xfrm>
                        <a:off x="1333500" y="2392363"/>
                        <a:ext cx="6743700" cy="2363787"/>
                      </a:xfrm>
                      <a:prstGeom prst="rect">
                        <a:avLst/>
                      </a:prstGeom>
                    </p:spPr>
                  </p:pic>
                </p:oleObj>
              </mc:Fallback>
            </mc:AlternateContent>
          </a:graphicData>
        </a:graphic>
      </p:graphicFrame>
      <p:sp>
        <p:nvSpPr>
          <p:cNvPr id="6" name="Content Placeholder 2">
            <a:extLst>
              <a:ext uri="{FF2B5EF4-FFF2-40B4-BE49-F238E27FC236}">
                <a16:creationId xmlns:a16="http://schemas.microsoft.com/office/drawing/2014/main" id="{603FD055-599D-F468-7801-4716FD42C9CB}"/>
              </a:ext>
            </a:extLst>
          </p:cNvPr>
          <p:cNvSpPr txBox="1">
            <a:spLocks/>
          </p:cNvSpPr>
          <p:nvPr/>
        </p:nvSpPr>
        <p:spPr>
          <a:xfrm>
            <a:off x="838200" y="4906167"/>
            <a:ext cx="10953750" cy="1325563"/>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dirty="0"/>
              <a:t>Nokia view: </a:t>
            </a:r>
          </a:p>
          <a:p>
            <a:r>
              <a:rPr lang="en-US" dirty="0"/>
              <a:t>Preferred solution option. No signaling extensions required. Also agreed Info in NRF profile should be sufficient</a:t>
            </a:r>
          </a:p>
        </p:txBody>
      </p:sp>
    </p:spTree>
    <p:extLst>
      <p:ext uri="{BB962C8B-B14F-4D97-AF65-F5344CB8AC3E}">
        <p14:creationId xmlns:p14="http://schemas.microsoft.com/office/powerpoint/2010/main" val="2028128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353FEA-C1EB-356B-8A53-F5CA0AA1354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A20EE22-6154-D17D-0757-0B7D60C2C4A4}"/>
              </a:ext>
            </a:extLst>
          </p:cNvPr>
          <p:cNvSpPr>
            <a:spLocks noGrp="1"/>
          </p:cNvSpPr>
          <p:nvPr>
            <p:ph type="title"/>
          </p:nvPr>
        </p:nvSpPr>
        <p:spPr>
          <a:xfrm>
            <a:off x="838200" y="365125"/>
            <a:ext cx="10782300" cy="1325563"/>
          </a:xfrm>
        </p:spPr>
        <p:txBody>
          <a:bodyPr>
            <a:normAutofit fontScale="90000"/>
          </a:bodyPr>
          <a:lstStyle/>
          <a:p>
            <a:r>
              <a:rPr lang="en-US" dirty="0"/>
              <a:t>Use case 7: Solution option 2</a:t>
            </a:r>
            <a:br>
              <a:rPr lang="en-US" dirty="0"/>
            </a:br>
            <a:r>
              <a:rPr lang="en-US" dirty="0"/>
              <a:t>Indirect Inference request to NWDAF via </a:t>
            </a:r>
            <a:r>
              <a:rPr lang="en-US" dirty="0" err="1"/>
              <a:t>AnLF</a:t>
            </a:r>
            <a:r>
              <a:rPr lang="en-US" dirty="0"/>
              <a:t> supporting no VFL models</a:t>
            </a:r>
          </a:p>
        </p:txBody>
      </p:sp>
      <p:graphicFrame>
        <p:nvGraphicFramePr>
          <p:cNvPr id="5" name="Object 4">
            <a:extLst>
              <a:ext uri="{FF2B5EF4-FFF2-40B4-BE49-F238E27FC236}">
                <a16:creationId xmlns:a16="http://schemas.microsoft.com/office/drawing/2014/main" id="{1AAF8826-209F-BD03-D80C-4B7CF51D3EFF}"/>
              </a:ext>
            </a:extLst>
          </p:cNvPr>
          <p:cNvGraphicFramePr>
            <a:graphicFrameLocks noChangeAspect="1"/>
          </p:cNvGraphicFramePr>
          <p:nvPr>
            <p:extLst>
              <p:ext uri="{D42A27DB-BD31-4B8C-83A1-F6EECF244321}">
                <p14:modId xmlns:p14="http://schemas.microsoft.com/office/powerpoint/2010/main" val="829837479"/>
              </p:ext>
            </p:extLst>
          </p:nvPr>
        </p:nvGraphicFramePr>
        <p:xfrm>
          <a:off x="1352550" y="2047875"/>
          <a:ext cx="6743700" cy="3390900"/>
        </p:xfrm>
        <a:graphic>
          <a:graphicData uri="http://schemas.openxmlformats.org/presentationml/2006/ole">
            <mc:AlternateContent xmlns:mc="http://schemas.openxmlformats.org/markup-compatibility/2006">
              <mc:Choice xmlns:v="urn:schemas-microsoft-com:vml" Requires="v">
                <p:oleObj name="Visio" r:id="rId2" imgW="5267433" imgH="3848236" progId="Visio.Drawing.15">
                  <p:embed/>
                </p:oleObj>
              </mc:Choice>
              <mc:Fallback>
                <p:oleObj name="Visio" r:id="rId2" imgW="5267433" imgH="3848236" progId="Visio.Drawing.15">
                  <p:embed/>
                  <p:pic>
                    <p:nvPicPr>
                      <p:cNvPr id="5" name="Object 4">
                        <a:extLst>
                          <a:ext uri="{FF2B5EF4-FFF2-40B4-BE49-F238E27FC236}">
                            <a16:creationId xmlns:a16="http://schemas.microsoft.com/office/drawing/2014/main" id="{1AAF8826-209F-BD03-D80C-4B7CF51D3EFF}"/>
                          </a:ext>
                        </a:extLst>
                      </p:cNvPr>
                      <p:cNvPicPr/>
                      <p:nvPr/>
                    </p:nvPicPr>
                    <p:blipFill>
                      <a:blip r:embed="rId3"/>
                      <a:stretch>
                        <a:fillRect/>
                      </a:stretch>
                    </p:blipFill>
                    <p:spPr>
                      <a:xfrm>
                        <a:off x="1352550" y="2047875"/>
                        <a:ext cx="6743700" cy="3390900"/>
                      </a:xfrm>
                      <a:prstGeom prst="rect">
                        <a:avLst/>
                      </a:prstGeom>
                    </p:spPr>
                  </p:pic>
                </p:oleObj>
              </mc:Fallback>
            </mc:AlternateContent>
          </a:graphicData>
        </a:graphic>
      </p:graphicFrame>
      <p:sp>
        <p:nvSpPr>
          <p:cNvPr id="6" name="Content Placeholder 2">
            <a:extLst>
              <a:ext uri="{FF2B5EF4-FFF2-40B4-BE49-F238E27FC236}">
                <a16:creationId xmlns:a16="http://schemas.microsoft.com/office/drawing/2014/main" id="{DCE27E51-03A8-36CE-E5FC-8E7811838A91}"/>
              </a:ext>
            </a:extLst>
          </p:cNvPr>
          <p:cNvSpPr txBox="1">
            <a:spLocks/>
          </p:cNvSpPr>
          <p:nvPr/>
        </p:nvSpPr>
        <p:spPr>
          <a:xfrm>
            <a:off x="838200" y="5325267"/>
            <a:ext cx="10953750" cy="1325563"/>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dirty="0"/>
              <a:t>Nokia view: </a:t>
            </a:r>
          </a:p>
          <a:p>
            <a:r>
              <a:rPr lang="en-US" dirty="0"/>
              <a:t>Seems either dependent on Use case 3 support (with debatable signaling solution) or on misconception relating to the need of a backward compatible solution. </a:t>
            </a:r>
          </a:p>
          <a:p>
            <a:r>
              <a:rPr lang="en-US" dirty="0"/>
              <a:t>Not acceptable</a:t>
            </a:r>
          </a:p>
        </p:txBody>
      </p:sp>
    </p:spTree>
    <p:extLst>
      <p:ext uri="{BB962C8B-B14F-4D97-AF65-F5344CB8AC3E}">
        <p14:creationId xmlns:p14="http://schemas.microsoft.com/office/powerpoint/2010/main" val="24679825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4E28EF-DBD5-440D-E94B-D4715CDAEB1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1FB6E4-C4B7-19FA-A8E4-240F342F6029}"/>
              </a:ext>
            </a:extLst>
          </p:cNvPr>
          <p:cNvSpPr>
            <a:spLocks noGrp="1"/>
          </p:cNvSpPr>
          <p:nvPr>
            <p:ph type="title"/>
          </p:nvPr>
        </p:nvSpPr>
        <p:spPr>
          <a:xfrm>
            <a:off x="838200" y="365125"/>
            <a:ext cx="10782300" cy="1325563"/>
          </a:xfrm>
        </p:spPr>
        <p:txBody>
          <a:bodyPr>
            <a:normAutofit/>
          </a:bodyPr>
          <a:lstStyle/>
          <a:p>
            <a:r>
              <a:rPr lang="en-US" dirty="0"/>
              <a:t>Conclusions</a:t>
            </a:r>
          </a:p>
        </p:txBody>
      </p:sp>
      <p:sp>
        <p:nvSpPr>
          <p:cNvPr id="6" name="Content Placeholder 2">
            <a:extLst>
              <a:ext uri="{FF2B5EF4-FFF2-40B4-BE49-F238E27FC236}">
                <a16:creationId xmlns:a16="http://schemas.microsoft.com/office/drawing/2014/main" id="{E8754B2A-3E12-522D-546A-D689DBA80DBC}"/>
              </a:ext>
            </a:extLst>
          </p:cNvPr>
          <p:cNvSpPr txBox="1">
            <a:spLocks/>
          </p:cNvSpPr>
          <p:nvPr/>
        </p:nvSpPr>
        <p:spPr>
          <a:xfrm>
            <a:off x="838200" y="1432347"/>
            <a:ext cx="10953750" cy="5218483"/>
          </a:xfrm>
          <a:prstGeom prst="rect">
            <a:avLst/>
          </a:prstGeom>
        </p:spPr>
        <p:txBody>
          <a:bodyPr vert="horz" lIns="91440" tIns="45720" rIns="91440" bIns="45720" rtlCol="0">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Triggers for VFL training could be configuration, internal service logic (e.g. to supervise accuracy), or inference/analytics requests.</a:t>
            </a:r>
          </a:p>
          <a:p>
            <a:r>
              <a:rPr lang="en-US" dirty="0"/>
              <a:t>Model provisioning procedure enables an </a:t>
            </a:r>
            <a:r>
              <a:rPr lang="en-US" dirty="0" err="1"/>
              <a:t>AnLF</a:t>
            </a:r>
            <a:r>
              <a:rPr lang="en-US" dirty="0"/>
              <a:t> that needs a ML model to request a model from MTLF and in this manner also to trigger model training and provide related requirements. If a NWDAF VFL server split into </a:t>
            </a:r>
            <a:r>
              <a:rPr lang="en-US" dirty="0" err="1"/>
              <a:t>AnLF</a:t>
            </a:r>
            <a:r>
              <a:rPr lang="en-US" dirty="0"/>
              <a:t> and MTLF and related model transfer is supported, a model provisioning request can thus be an additional trigger for an MTLF to train a VFL server.</a:t>
            </a:r>
          </a:p>
          <a:p>
            <a:r>
              <a:rPr lang="en-US" dirty="0"/>
              <a:t>However, if </a:t>
            </a:r>
            <a:r>
              <a:rPr lang="en-US" dirty="0" err="1"/>
              <a:t>AnLF</a:t>
            </a:r>
            <a:r>
              <a:rPr lang="en-US" dirty="0"/>
              <a:t> and MTLF are assumed to be collocated in the VFL server NWDAF, there is no need for model provisioning between them, or for another NWDAF to supervise the model training. How would that supervising NWDAF know related requirements (time when model is required, accuracy </a:t>
            </a:r>
            <a:r>
              <a:rPr lang="en-US" dirty="0" err="1"/>
              <a:t>etc</a:t>
            </a:r>
            <a:r>
              <a:rPr lang="en-US" dirty="0"/>
              <a:t>)? A model training supervising NWDAF would be an architectural change not backed by any study conclusions and without any clear benefit.</a:t>
            </a:r>
          </a:p>
          <a:p>
            <a:r>
              <a:rPr lang="en-US" dirty="0"/>
              <a:t> For VFL inference, the newly introduced “Analytics proxy </a:t>
            </a:r>
            <a:r>
              <a:rPr lang="en-US" dirty="0" err="1"/>
              <a:t>AnLF</a:t>
            </a:r>
            <a:r>
              <a:rPr lang="en-US" dirty="0"/>
              <a:t>” can determine based on the NRF profile of the NWDAF VFL server that it is a VFL server and then forward the analytics request or subscription without retrieving a VFL model; there is no need for a trial-and-error model retrieval attempt.</a:t>
            </a:r>
          </a:p>
        </p:txBody>
      </p:sp>
    </p:spTree>
    <p:extLst>
      <p:ext uri="{BB962C8B-B14F-4D97-AF65-F5344CB8AC3E}">
        <p14:creationId xmlns:p14="http://schemas.microsoft.com/office/powerpoint/2010/main" val="7773749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A312EA-0DF8-3360-657C-AF989DB7021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2B3F78F-785C-DE45-674E-F0E59E97912C}"/>
              </a:ext>
            </a:extLst>
          </p:cNvPr>
          <p:cNvSpPr>
            <a:spLocks noGrp="1"/>
          </p:cNvSpPr>
          <p:nvPr>
            <p:ph type="title"/>
          </p:nvPr>
        </p:nvSpPr>
        <p:spPr/>
        <p:txBody>
          <a:bodyPr>
            <a:normAutofit fontScale="90000"/>
          </a:bodyPr>
          <a:lstStyle/>
          <a:p>
            <a:r>
              <a:rPr lang="en-US" dirty="0"/>
              <a:t>Use case 1:</a:t>
            </a:r>
            <a:br>
              <a:rPr lang="en-US" dirty="0"/>
            </a:br>
            <a:r>
              <a:rPr lang="en-US" dirty="0"/>
              <a:t>Model training triggered via internal service logic or configuration (OAM, out of SA2 scope)</a:t>
            </a:r>
          </a:p>
        </p:txBody>
      </p:sp>
      <p:sp>
        <p:nvSpPr>
          <p:cNvPr id="3" name="Content Placeholder 2">
            <a:extLst>
              <a:ext uri="{FF2B5EF4-FFF2-40B4-BE49-F238E27FC236}">
                <a16:creationId xmlns:a16="http://schemas.microsoft.com/office/drawing/2014/main" id="{072CF7CC-AA39-AB8C-6384-50182559D7C2}"/>
              </a:ext>
            </a:extLst>
          </p:cNvPr>
          <p:cNvSpPr>
            <a:spLocks noGrp="1"/>
          </p:cNvSpPr>
          <p:nvPr>
            <p:ph idx="1"/>
          </p:nvPr>
        </p:nvSpPr>
        <p:spPr>
          <a:xfrm>
            <a:off x="838200" y="4844290"/>
            <a:ext cx="10515600" cy="1449320"/>
          </a:xfrm>
        </p:spPr>
        <p:txBody>
          <a:bodyPr>
            <a:normAutofit fontScale="85000" lnSpcReduction="20000"/>
          </a:bodyPr>
          <a:lstStyle/>
          <a:p>
            <a:pPr marL="0" indent="0">
              <a:buNone/>
            </a:pPr>
            <a:r>
              <a:rPr lang="en-US" dirty="0"/>
              <a:t>Nokia view:</a:t>
            </a:r>
          </a:p>
          <a:p>
            <a:r>
              <a:rPr lang="en-US" dirty="0"/>
              <a:t>Seems already supported, no standards impacts apart from possibly showing box in flows.</a:t>
            </a:r>
          </a:p>
          <a:p>
            <a:r>
              <a:rPr lang="en-US" dirty="0"/>
              <a:t>Most likely scenario to trigger model training</a:t>
            </a:r>
          </a:p>
        </p:txBody>
      </p:sp>
      <p:graphicFrame>
        <p:nvGraphicFramePr>
          <p:cNvPr id="4" name="Object 3">
            <a:extLst>
              <a:ext uri="{FF2B5EF4-FFF2-40B4-BE49-F238E27FC236}">
                <a16:creationId xmlns:a16="http://schemas.microsoft.com/office/drawing/2014/main" id="{505AF357-A0FD-F397-A797-06C2B62471CA}"/>
              </a:ext>
            </a:extLst>
          </p:cNvPr>
          <p:cNvGraphicFramePr>
            <a:graphicFrameLocks noChangeAspect="1"/>
          </p:cNvGraphicFramePr>
          <p:nvPr>
            <p:extLst>
              <p:ext uri="{D42A27DB-BD31-4B8C-83A1-F6EECF244321}">
                <p14:modId xmlns:p14="http://schemas.microsoft.com/office/powerpoint/2010/main" val="3866391351"/>
              </p:ext>
            </p:extLst>
          </p:nvPr>
        </p:nvGraphicFramePr>
        <p:xfrm>
          <a:off x="2019300" y="1690688"/>
          <a:ext cx="8153400" cy="2828925"/>
        </p:xfrm>
        <a:graphic>
          <a:graphicData uri="http://schemas.openxmlformats.org/presentationml/2006/ole">
            <mc:AlternateContent xmlns:mc="http://schemas.openxmlformats.org/markup-compatibility/2006">
              <mc:Choice xmlns:v="urn:schemas-microsoft-com:vml" Requires="v">
                <p:oleObj name="Visio" r:id="rId2" imgW="8153145" imgH="3191011" progId="Visio.Drawing.15">
                  <p:embed/>
                </p:oleObj>
              </mc:Choice>
              <mc:Fallback>
                <p:oleObj name="Visio" r:id="rId2" imgW="8153145" imgH="3191011" progId="Visio.Drawing.15">
                  <p:embed/>
                  <p:pic>
                    <p:nvPicPr>
                      <p:cNvPr id="4" name="Object 3">
                        <a:extLst>
                          <a:ext uri="{FF2B5EF4-FFF2-40B4-BE49-F238E27FC236}">
                            <a16:creationId xmlns:a16="http://schemas.microsoft.com/office/drawing/2014/main" id="{505AF357-A0FD-F397-A797-06C2B62471CA}"/>
                          </a:ext>
                        </a:extLst>
                      </p:cNvPr>
                      <p:cNvPicPr/>
                      <p:nvPr/>
                    </p:nvPicPr>
                    <p:blipFill>
                      <a:blip r:embed="rId3"/>
                      <a:stretch>
                        <a:fillRect/>
                      </a:stretch>
                    </p:blipFill>
                    <p:spPr>
                      <a:xfrm>
                        <a:off x="2019300" y="1690688"/>
                        <a:ext cx="8153400" cy="2828925"/>
                      </a:xfrm>
                      <a:prstGeom prst="rect">
                        <a:avLst/>
                      </a:prstGeom>
                    </p:spPr>
                  </p:pic>
                </p:oleObj>
              </mc:Fallback>
            </mc:AlternateContent>
          </a:graphicData>
        </a:graphic>
      </p:graphicFrame>
    </p:spTree>
    <p:extLst>
      <p:ext uri="{BB962C8B-B14F-4D97-AF65-F5344CB8AC3E}">
        <p14:creationId xmlns:p14="http://schemas.microsoft.com/office/powerpoint/2010/main" val="17446341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D2A9E6-A2B0-0A18-2E20-E0AA40617CC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3D2E3A7-622E-6E63-B5A4-F974C43ED62D}"/>
              </a:ext>
            </a:extLst>
          </p:cNvPr>
          <p:cNvSpPr>
            <a:spLocks noGrp="1"/>
          </p:cNvSpPr>
          <p:nvPr>
            <p:ph type="title"/>
          </p:nvPr>
        </p:nvSpPr>
        <p:spPr/>
        <p:txBody>
          <a:bodyPr>
            <a:normAutofit fontScale="90000"/>
          </a:bodyPr>
          <a:lstStyle/>
          <a:p>
            <a:r>
              <a:rPr lang="en-US" dirty="0"/>
              <a:t>Use case 2:</a:t>
            </a:r>
            <a:br>
              <a:rPr lang="en-US" dirty="0"/>
            </a:br>
            <a:r>
              <a:rPr lang="en-US" dirty="0"/>
              <a:t>VFL Model training with NWDAF VFL server triggered by ANLF requesting VFL models</a:t>
            </a:r>
          </a:p>
        </p:txBody>
      </p:sp>
      <p:sp>
        <p:nvSpPr>
          <p:cNvPr id="3" name="Content Placeholder 2">
            <a:extLst>
              <a:ext uri="{FF2B5EF4-FFF2-40B4-BE49-F238E27FC236}">
                <a16:creationId xmlns:a16="http://schemas.microsoft.com/office/drawing/2014/main" id="{AC67CC0E-F711-5738-6BE0-80403565AD58}"/>
              </a:ext>
            </a:extLst>
          </p:cNvPr>
          <p:cNvSpPr>
            <a:spLocks noGrp="1"/>
          </p:cNvSpPr>
          <p:nvPr>
            <p:ph idx="1"/>
          </p:nvPr>
        </p:nvSpPr>
        <p:spPr>
          <a:xfrm>
            <a:off x="838200" y="4140199"/>
            <a:ext cx="10515600" cy="2352673"/>
          </a:xfrm>
        </p:spPr>
        <p:txBody>
          <a:bodyPr>
            <a:normAutofit fontScale="62500" lnSpcReduction="20000"/>
          </a:bodyPr>
          <a:lstStyle/>
          <a:p>
            <a:pPr marL="0" indent="0">
              <a:buNone/>
            </a:pPr>
            <a:r>
              <a:rPr lang="en-US" dirty="0"/>
              <a:t>Nokia view:</a:t>
            </a:r>
          </a:p>
          <a:p>
            <a:r>
              <a:rPr lang="en-US" dirty="0"/>
              <a:t>Model provisioning is supported since Rel-17. Aim is that model can be used by other entity for inference than for training. This allows more flexible deployments and load distribution</a:t>
            </a:r>
          </a:p>
          <a:p>
            <a:r>
              <a:rPr lang="en-US" dirty="0"/>
              <a:t>Nokia would be happy to support this, but majority of companies seems to prefer that models cannot be transferred for VFL in this release</a:t>
            </a:r>
          </a:p>
          <a:p>
            <a:r>
              <a:rPr lang="en-US" dirty="0"/>
              <a:t>A compromise could be to allow transfer of models between servers in this release, but keep assumption that models cannot be transferred between VFL clients</a:t>
            </a:r>
          </a:p>
          <a:p>
            <a:pPr lvl="1"/>
            <a:r>
              <a:rPr lang="en-US" dirty="0"/>
              <a:t>Complexity seem limited: Only addition of VFL correlation ID and a vendor container with further VFL info (features, weights, clients </a:t>
            </a:r>
            <a:r>
              <a:rPr lang="en-US" dirty="0" err="1"/>
              <a:t>etc</a:t>
            </a:r>
            <a:r>
              <a:rPr lang="en-US" dirty="0"/>
              <a:t>)</a:t>
            </a:r>
          </a:p>
          <a:p>
            <a:endParaRPr lang="en-US" dirty="0"/>
          </a:p>
        </p:txBody>
      </p:sp>
      <p:sp>
        <p:nvSpPr>
          <p:cNvPr id="6" name="Rectangle 2">
            <a:extLst>
              <a:ext uri="{FF2B5EF4-FFF2-40B4-BE49-F238E27FC236}">
                <a16:creationId xmlns:a16="http://schemas.microsoft.com/office/drawing/2014/main" id="{094D9144-B4D0-3F02-62F4-ECCEBCC71CBF}"/>
              </a:ext>
            </a:extLst>
          </p:cNvPr>
          <p:cNvSpPr>
            <a:spLocks noChangeArrowheads="1"/>
          </p:cNvSpPr>
          <p:nvPr/>
        </p:nvSpPr>
        <p:spPr bwMode="auto">
          <a:xfrm>
            <a:off x="3238500" y="2059781"/>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a:extLst>
              <a:ext uri="{FF2B5EF4-FFF2-40B4-BE49-F238E27FC236}">
                <a16:creationId xmlns:a16="http://schemas.microsoft.com/office/drawing/2014/main" id="{00C699D0-855D-F6D8-775A-708272112B88}"/>
              </a:ext>
            </a:extLst>
          </p:cNvPr>
          <p:cNvGraphicFramePr>
            <a:graphicFrameLocks noChangeAspect="1"/>
          </p:cNvGraphicFramePr>
          <p:nvPr>
            <p:extLst>
              <p:ext uri="{D42A27DB-BD31-4B8C-83A1-F6EECF244321}">
                <p14:modId xmlns:p14="http://schemas.microsoft.com/office/powerpoint/2010/main" val="3238729043"/>
              </p:ext>
            </p:extLst>
          </p:nvPr>
        </p:nvGraphicFramePr>
        <p:xfrm>
          <a:off x="3235325" y="2055813"/>
          <a:ext cx="4437063" cy="2084387"/>
        </p:xfrm>
        <a:graphic>
          <a:graphicData uri="http://schemas.openxmlformats.org/presentationml/2006/ole">
            <mc:AlternateContent xmlns:mc="http://schemas.openxmlformats.org/markup-compatibility/2006">
              <mc:Choice xmlns:v="urn:schemas-microsoft-com:vml" Requires="v">
                <p:oleObj name="Visio" r:id="rId2" imgW="5400771" imgH="2543175" progId="Visio.Drawing.15">
                  <p:embed/>
                </p:oleObj>
              </mc:Choice>
              <mc:Fallback>
                <p:oleObj name="Visio" r:id="rId2" imgW="5400771" imgH="2543175" progId="Visio.Drawing.15">
                  <p:embed/>
                  <p:pic>
                    <p:nvPicPr>
                      <p:cNvPr id="7" name="Object 6">
                        <a:extLst>
                          <a:ext uri="{FF2B5EF4-FFF2-40B4-BE49-F238E27FC236}">
                            <a16:creationId xmlns:a16="http://schemas.microsoft.com/office/drawing/2014/main" id="{00C699D0-855D-F6D8-775A-708272112B88}"/>
                          </a:ext>
                        </a:extLst>
                      </p:cNvPr>
                      <p:cNvPicPr>
                        <a:picLocks noChangeAspect="1" noChangeArrowheads="1"/>
                      </p:cNvPicPr>
                      <p:nvPr/>
                    </p:nvPicPr>
                    <p:blipFill>
                      <a:blip r:embed="rId3"/>
                      <a:srcRect/>
                      <a:stretch>
                        <a:fillRect/>
                      </a:stretch>
                    </p:blipFill>
                    <p:spPr bwMode="auto">
                      <a:xfrm>
                        <a:off x="3235325" y="2055813"/>
                        <a:ext cx="4437063" cy="20843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526638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83F56C-3097-9F9E-3F11-6B32FA6E3E6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BD2FF91-E8D3-A16C-6CAF-3F640528EEA6}"/>
              </a:ext>
            </a:extLst>
          </p:cNvPr>
          <p:cNvSpPr>
            <a:spLocks noGrp="1"/>
          </p:cNvSpPr>
          <p:nvPr>
            <p:ph type="title"/>
          </p:nvPr>
        </p:nvSpPr>
        <p:spPr/>
        <p:txBody>
          <a:bodyPr>
            <a:normAutofit fontScale="90000"/>
          </a:bodyPr>
          <a:lstStyle/>
          <a:p>
            <a:r>
              <a:rPr lang="en-US" dirty="0"/>
              <a:t>Use case 3:</a:t>
            </a:r>
            <a:br>
              <a:rPr lang="en-US" dirty="0"/>
            </a:br>
            <a:r>
              <a:rPr lang="en-US" sz="4000" dirty="0"/>
              <a:t>VFL Model training with NWDAF VFL server controlled by some supervising </a:t>
            </a:r>
            <a:r>
              <a:rPr lang="en-US" sz="4000" dirty="0" err="1"/>
              <a:t>AnLF</a:t>
            </a:r>
            <a:r>
              <a:rPr lang="en-US" sz="4000" dirty="0"/>
              <a:t> not using VFL models (independent of Inference trigger)</a:t>
            </a:r>
            <a:endParaRPr lang="en-US" dirty="0"/>
          </a:p>
        </p:txBody>
      </p:sp>
      <p:graphicFrame>
        <p:nvGraphicFramePr>
          <p:cNvPr id="4" name="Object 3">
            <a:extLst>
              <a:ext uri="{FF2B5EF4-FFF2-40B4-BE49-F238E27FC236}">
                <a16:creationId xmlns:a16="http://schemas.microsoft.com/office/drawing/2014/main" id="{D49B1DB1-B1AD-D9E5-5A7F-E39F4B10A82D}"/>
              </a:ext>
            </a:extLst>
          </p:cNvPr>
          <p:cNvGraphicFramePr>
            <a:graphicFrameLocks noChangeAspect="1"/>
          </p:cNvGraphicFramePr>
          <p:nvPr>
            <p:extLst>
              <p:ext uri="{D42A27DB-BD31-4B8C-83A1-F6EECF244321}">
                <p14:modId xmlns:p14="http://schemas.microsoft.com/office/powerpoint/2010/main" val="1901175382"/>
              </p:ext>
            </p:extLst>
          </p:nvPr>
        </p:nvGraphicFramePr>
        <p:xfrm>
          <a:off x="3235325" y="2055813"/>
          <a:ext cx="4437063" cy="2084387"/>
        </p:xfrm>
        <a:graphic>
          <a:graphicData uri="http://schemas.openxmlformats.org/presentationml/2006/ole">
            <mc:AlternateContent xmlns:mc="http://schemas.openxmlformats.org/markup-compatibility/2006">
              <mc:Choice xmlns:v="urn:schemas-microsoft-com:vml" Requires="v">
                <p:oleObj name="Visio" r:id="rId2" imgW="5400771" imgH="2543175" progId="Visio.Drawing.15">
                  <p:embed/>
                </p:oleObj>
              </mc:Choice>
              <mc:Fallback>
                <p:oleObj name="Visio" r:id="rId2" imgW="5400771" imgH="2543175" progId="Visio.Drawing.15">
                  <p:embed/>
                  <p:pic>
                    <p:nvPicPr>
                      <p:cNvPr id="4" name="Object 3">
                        <a:extLst>
                          <a:ext uri="{FF2B5EF4-FFF2-40B4-BE49-F238E27FC236}">
                            <a16:creationId xmlns:a16="http://schemas.microsoft.com/office/drawing/2014/main" id="{D49B1DB1-B1AD-D9E5-5A7F-E39F4B10A82D}"/>
                          </a:ext>
                        </a:extLst>
                      </p:cNvPr>
                      <p:cNvPicPr>
                        <a:picLocks noChangeAspect="1" noChangeArrowheads="1"/>
                      </p:cNvPicPr>
                      <p:nvPr/>
                    </p:nvPicPr>
                    <p:blipFill>
                      <a:blip r:embed="rId3"/>
                      <a:srcRect/>
                      <a:stretch>
                        <a:fillRect/>
                      </a:stretch>
                    </p:blipFill>
                    <p:spPr bwMode="auto">
                      <a:xfrm>
                        <a:off x="3235325" y="2055813"/>
                        <a:ext cx="4437063" cy="20843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Content Placeholder 2">
            <a:extLst>
              <a:ext uri="{FF2B5EF4-FFF2-40B4-BE49-F238E27FC236}">
                <a16:creationId xmlns:a16="http://schemas.microsoft.com/office/drawing/2014/main" id="{0823B366-FAB8-F6AD-CEB1-BC086D64F0F9}"/>
              </a:ext>
            </a:extLst>
          </p:cNvPr>
          <p:cNvSpPr>
            <a:spLocks noGrp="1"/>
          </p:cNvSpPr>
          <p:nvPr>
            <p:ph idx="1"/>
          </p:nvPr>
        </p:nvSpPr>
        <p:spPr>
          <a:xfrm>
            <a:off x="838200" y="4140200"/>
            <a:ext cx="10515600" cy="2813050"/>
          </a:xfrm>
        </p:spPr>
        <p:txBody>
          <a:bodyPr>
            <a:normAutofit fontScale="55000" lnSpcReduction="20000"/>
          </a:bodyPr>
          <a:lstStyle/>
          <a:p>
            <a:pPr marL="0" indent="0">
              <a:buNone/>
            </a:pPr>
            <a:r>
              <a:rPr lang="en-US" dirty="0"/>
              <a:t>Nokia view:</a:t>
            </a:r>
          </a:p>
          <a:p>
            <a:r>
              <a:rPr lang="en-US" dirty="0"/>
              <a:t>No necessity for this use case, no benefit, but lots of extra complexity</a:t>
            </a:r>
          </a:p>
          <a:p>
            <a:pPr lvl="1"/>
            <a:r>
              <a:rPr lang="en-US" dirty="0"/>
              <a:t>Supervising </a:t>
            </a:r>
            <a:r>
              <a:rPr lang="en-US" dirty="0" err="1"/>
              <a:t>AnLF</a:t>
            </a:r>
            <a:r>
              <a:rPr lang="en-US" dirty="0"/>
              <a:t> role not backed by any study conclusions but appears to be entirely new role, could only be added by consensus.</a:t>
            </a:r>
          </a:p>
          <a:p>
            <a:r>
              <a:rPr lang="en-US" dirty="0"/>
              <a:t>If a VFL model is not distributed, VFL server can supervise training itself, or OAM can be used to trigger training.</a:t>
            </a:r>
          </a:p>
          <a:p>
            <a:r>
              <a:rPr lang="en-US" dirty="0"/>
              <a:t>Many Open questions: How would Supervising </a:t>
            </a:r>
            <a:r>
              <a:rPr lang="en-US" dirty="0" err="1"/>
              <a:t>AnLF</a:t>
            </a:r>
            <a:r>
              <a:rPr lang="en-US" dirty="0"/>
              <a:t> be selected? How would </a:t>
            </a:r>
            <a:r>
              <a:rPr lang="en-US" dirty="0" err="1"/>
              <a:t>AnLF</a:t>
            </a:r>
            <a:r>
              <a:rPr lang="en-US" dirty="0"/>
              <a:t> determine that model training or retraining is required? What would </a:t>
            </a:r>
            <a:r>
              <a:rPr lang="en-US" dirty="0" err="1"/>
              <a:t>AnLF</a:t>
            </a:r>
            <a:r>
              <a:rPr lang="en-US" dirty="0"/>
              <a:t> do with training info?  What are appropriate service operations and parameters? How to consider accuracy monitoring? </a:t>
            </a:r>
            <a:r>
              <a:rPr lang="en-US" sz="2800" dirty="0"/>
              <a:t>How does </a:t>
            </a:r>
            <a:r>
              <a:rPr lang="en-US" sz="2800" dirty="0" err="1"/>
              <a:t>AnLF</a:t>
            </a:r>
            <a:r>
              <a:rPr lang="en-US" sz="2800" dirty="0"/>
              <a:t> know applied model (</a:t>
            </a:r>
            <a:r>
              <a:rPr lang="en-US" sz="2800" dirty="0" err="1"/>
              <a:t>e.g</a:t>
            </a:r>
            <a:r>
              <a:rPr lang="en-US" sz="2800" dirty="0"/>
              <a:t> if it was recently retrained)? </a:t>
            </a:r>
            <a:r>
              <a:rPr lang="en-US" dirty="0"/>
              <a:t>Service operations and parameters?</a:t>
            </a:r>
          </a:p>
          <a:p>
            <a:pPr lvl="1"/>
            <a:r>
              <a:rPr lang="en-US" dirty="0"/>
              <a:t>Remark: Current proposal try to extend the </a:t>
            </a:r>
            <a:r>
              <a:rPr lang="en-GB" dirty="0" err="1"/>
              <a:t>Nnwdaf_MLModelProvision</a:t>
            </a:r>
            <a:r>
              <a:rPr lang="en-GB" dirty="0"/>
              <a:t> service to address this flow, but this seems not appropriate as no models are provisioned.</a:t>
            </a:r>
            <a:endParaRPr lang="en-US" dirty="0"/>
          </a:p>
          <a:p>
            <a:r>
              <a:rPr lang="en-US" dirty="0"/>
              <a:t>For </a:t>
            </a:r>
            <a:r>
              <a:rPr lang="en-US" dirty="0" err="1"/>
              <a:t>AnLF</a:t>
            </a:r>
            <a:r>
              <a:rPr lang="en-US" dirty="0"/>
              <a:t> as analytics proxy, see use case 7 considerations</a:t>
            </a:r>
          </a:p>
        </p:txBody>
      </p:sp>
    </p:spTree>
    <p:extLst>
      <p:ext uri="{BB962C8B-B14F-4D97-AF65-F5344CB8AC3E}">
        <p14:creationId xmlns:p14="http://schemas.microsoft.com/office/powerpoint/2010/main" val="8664850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1F55D0-0430-866F-7C34-B6A5092B523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744683C-F646-63D0-6526-FB7C4B35B454}"/>
              </a:ext>
            </a:extLst>
          </p:cNvPr>
          <p:cNvSpPr>
            <a:spLocks noGrp="1"/>
          </p:cNvSpPr>
          <p:nvPr>
            <p:ph type="title"/>
          </p:nvPr>
        </p:nvSpPr>
        <p:spPr>
          <a:xfrm>
            <a:off x="838200" y="365125"/>
            <a:ext cx="10515600" cy="1568450"/>
          </a:xfrm>
        </p:spPr>
        <p:txBody>
          <a:bodyPr>
            <a:normAutofit fontScale="90000"/>
          </a:bodyPr>
          <a:lstStyle/>
          <a:p>
            <a:r>
              <a:rPr lang="en-US" dirty="0"/>
              <a:t>Use case 4:</a:t>
            </a:r>
            <a:br>
              <a:rPr lang="en-US" dirty="0"/>
            </a:br>
            <a:r>
              <a:rPr lang="en-US" dirty="0"/>
              <a:t>VFL Model training with AF VFL server supervised by </a:t>
            </a:r>
            <a:r>
              <a:rPr lang="en-US" dirty="0" err="1"/>
              <a:t>AnLF</a:t>
            </a:r>
            <a:r>
              <a:rPr lang="en-US" dirty="0"/>
              <a:t> (independent of Inference trigger)</a:t>
            </a:r>
          </a:p>
        </p:txBody>
      </p:sp>
      <p:graphicFrame>
        <p:nvGraphicFramePr>
          <p:cNvPr id="4" name="Object 3">
            <a:extLst>
              <a:ext uri="{FF2B5EF4-FFF2-40B4-BE49-F238E27FC236}">
                <a16:creationId xmlns:a16="http://schemas.microsoft.com/office/drawing/2014/main" id="{68200A32-23E0-1574-AD2A-BB14110C728D}"/>
              </a:ext>
            </a:extLst>
          </p:cNvPr>
          <p:cNvGraphicFramePr>
            <a:graphicFrameLocks noChangeAspect="1"/>
          </p:cNvGraphicFramePr>
          <p:nvPr>
            <p:extLst>
              <p:ext uri="{D42A27DB-BD31-4B8C-83A1-F6EECF244321}">
                <p14:modId xmlns:p14="http://schemas.microsoft.com/office/powerpoint/2010/main" val="2595134904"/>
              </p:ext>
            </p:extLst>
          </p:nvPr>
        </p:nvGraphicFramePr>
        <p:xfrm>
          <a:off x="3143250" y="2000250"/>
          <a:ext cx="4438650" cy="1743075"/>
        </p:xfrm>
        <a:graphic>
          <a:graphicData uri="http://schemas.openxmlformats.org/presentationml/2006/ole">
            <mc:AlternateContent xmlns:mc="http://schemas.openxmlformats.org/markup-compatibility/2006">
              <mc:Choice xmlns:v="urn:schemas-microsoft-com:vml" Requires="v">
                <p:oleObj name="Visio" r:id="rId2" imgW="5400771" imgH="2123939" progId="Visio.Drawing.15">
                  <p:embed/>
                </p:oleObj>
              </mc:Choice>
              <mc:Fallback>
                <p:oleObj name="Visio" r:id="rId2" imgW="5400771" imgH="2123939" progId="Visio.Drawing.15">
                  <p:embed/>
                  <p:pic>
                    <p:nvPicPr>
                      <p:cNvPr id="4" name="Object 3">
                        <a:extLst>
                          <a:ext uri="{FF2B5EF4-FFF2-40B4-BE49-F238E27FC236}">
                            <a16:creationId xmlns:a16="http://schemas.microsoft.com/office/drawing/2014/main" id="{68200A32-23E0-1574-AD2A-BB14110C728D}"/>
                          </a:ext>
                        </a:extLst>
                      </p:cNvPr>
                      <p:cNvPicPr>
                        <a:picLocks noChangeAspect="1" noChangeArrowheads="1"/>
                      </p:cNvPicPr>
                      <p:nvPr/>
                    </p:nvPicPr>
                    <p:blipFill>
                      <a:blip r:embed="rId3"/>
                      <a:srcRect/>
                      <a:stretch>
                        <a:fillRect/>
                      </a:stretch>
                    </p:blipFill>
                    <p:spPr bwMode="auto">
                      <a:xfrm>
                        <a:off x="3143250" y="2000250"/>
                        <a:ext cx="4438650" cy="17430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Content Placeholder 2">
            <a:extLst>
              <a:ext uri="{FF2B5EF4-FFF2-40B4-BE49-F238E27FC236}">
                <a16:creationId xmlns:a16="http://schemas.microsoft.com/office/drawing/2014/main" id="{07809C13-6027-7EED-A9AA-4AC61094C984}"/>
              </a:ext>
            </a:extLst>
          </p:cNvPr>
          <p:cNvSpPr>
            <a:spLocks noGrp="1"/>
          </p:cNvSpPr>
          <p:nvPr>
            <p:ph idx="1"/>
          </p:nvPr>
        </p:nvSpPr>
        <p:spPr>
          <a:xfrm>
            <a:off x="704850" y="3609975"/>
            <a:ext cx="10515600" cy="3048000"/>
          </a:xfrm>
        </p:spPr>
        <p:txBody>
          <a:bodyPr>
            <a:normAutofit fontScale="62500" lnSpcReduction="20000"/>
          </a:bodyPr>
          <a:lstStyle/>
          <a:p>
            <a:pPr marL="0" indent="0">
              <a:buNone/>
            </a:pPr>
            <a:r>
              <a:rPr lang="en-US" dirty="0"/>
              <a:t>Nokia view:</a:t>
            </a:r>
          </a:p>
          <a:p>
            <a:r>
              <a:rPr lang="en-US" sz="2500" dirty="0"/>
              <a:t>Possible befits as network might not have extra means to interact with AF (e.g. OAM) to control model training, but extra complexity. </a:t>
            </a:r>
          </a:p>
          <a:p>
            <a:r>
              <a:rPr lang="en-US" sz="2500" dirty="0"/>
              <a:t>Preference not to support this use case at such a late stage, but can live with majority view</a:t>
            </a:r>
          </a:p>
          <a:p>
            <a:r>
              <a:rPr lang="en-US" sz="2500" dirty="0"/>
              <a:t>Already agreed that Inference can be triggered by </a:t>
            </a:r>
            <a:r>
              <a:rPr lang="en-US" sz="2500" dirty="0" err="1"/>
              <a:t>AnLF</a:t>
            </a:r>
            <a:r>
              <a:rPr lang="en-US" sz="2500" dirty="0"/>
              <a:t>, so special </a:t>
            </a:r>
            <a:r>
              <a:rPr lang="en-US" sz="2500" dirty="0" err="1"/>
              <a:t>AnLF</a:t>
            </a:r>
            <a:r>
              <a:rPr lang="en-US" sz="2500" dirty="0"/>
              <a:t> to interact with AF already defined </a:t>
            </a:r>
          </a:p>
          <a:p>
            <a:r>
              <a:rPr lang="en-US" sz="2500" dirty="0"/>
              <a:t>Many Open questions: How would </a:t>
            </a:r>
            <a:r>
              <a:rPr lang="en-US" sz="2500" dirty="0" err="1"/>
              <a:t>AnLF</a:t>
            </a:r>
            <a:r>
              <a:rPr lang="en-US" sz="2500" dirty="0"/>
              <a:t> determines that model training or retraining is required? What would </a:t>
            </a:r>
            <a:r>
              <a:rPr lang="en-US" sz="2500" dirty="0" err="1"/>
              <a:t>AnLF</a:t>
            </a:r>
            <a:r>
              <a:rPr lang="en-US" sz="2500" dirty="0"/>
              <a:t> do with training info?  What are appropriate service operations and parameters? How to consider accuracy monitoring?  How does </a:t>
            </a:r>
            <a:r>
              <a:rPr lang="en-US" sz="2500" dirty="0" err="1"/>
              <a:t>AnLF</a:t>
            </a:r>
            <a:r>
              <a:rPr lang="en-US" sz="2500" dirty="0"/>
              <a:t> know applied model (</a:t>
            </a:r>
            <a:r>
              <a:rPr lang="en-US" sz="2500" dirty="0" err="1"/>
              <a:t>e.g</a:t>
            </a:r>
            <a:r>
              <a:rPr lang="en-US" sz="2500" dirty="0"/>
              <a:t> if it was recently retrained)? Service operations and parameters?</a:t>
            </a:r>
          </a:p>
          <a:p>
            <a:pPr lvl="1"/>
            <a:r>
              <a:rPr lang="en-US" sz="2200" dirty="0"/>
              <a:t>Remark: There are proposal to extend the </a:t>
            </a:r>
            <a:r>
              <a:rPr lang="en-GB" sz="2200" dirty="0" err="1"/>
              <a:t>NafVFlModelTraing</a:t>
            </a:r>
            <a:r>
              <a:rPr lang="en-GB" sz="2200" dirty="0"/>
              <a:t> service to address this flow, but this requires more discussions since entirely different parameters are require and service is intended to be provided by AF VFL Client</a:t>
            </a:r>
          </a:p>
          <a:p>
            <a:pPr lvl="1"/>
            <a:r>
              <a:rPr lang="en-US" sz="2200" dirty="0"/>
              <a:t>Remark: There seems consensus that no models are transferred from AF  to </a:t>
            </a:r>
            <a:r>
              <a:rPr lang="en-US" sz="2200" dirty="0" err="1"/>
              <a:t>AnLF</a:t>
            </a:r>
            <a:endParaRPr lang="en-US" sz="2200" dirty="0"/>
          </a:p>
          <a:p>
            <a:r>
              <a:rPr lang="en-US" sz="2500" dirty="0"/>
              <a:t>For </a:t>
            </a:r>
            <a:r>
              <a:rPr lang="en-US" sz="2500" dirty="0" err="1"/>
              <a:t>AnLF</a:t>
            </a:r>
            <a:r>
              <a:rPr lang="en-US" sz="2500" dirty="0"/>
              <a:t> as inference proxy, see use case 6 considerations</a:t>
            </a:r>
          </a:p>
        </p:txBody>
      </p:sp>
    </p:spTree>
    <p:extLst>
      <p:ext uri="{BB962C8B-B14F-4D97-AF65-F5344CB8AC3E}">
        <p14:creationId xmlns:p14="http://schemas.microsoft.com/office/powerpoint/2010/main" val="16655102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176CA3-E542-C122-96F8-2EAEC473466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2A6CE40-CBC2-819C-0ECD-D67ECA041D6D}"/>
              </a:ext>
            </a:extLst>
          </p:cNvPr>
          <p:cNvSpPr>
            <a:spLocks noGrp="1"/>
          </p:cNvSpPr>
          <p:nvPr>
            <p:ph type="title"/>
          </p:nvPr>
        </p:nvSpPr>
        <p:spPr>
          <a:xfrm>
            <a:off x="838200" y="365125"/>
            <a:ext cx="10515600" cy="2082800"/>
          </a:xfrm>
        </p:spPr>
        <p:txBody>
          <a:bodyPr>
            <a:normAutofit fontScale="90000"/>
          </a:bodyPr>
          <a:lstStyle/>
          <a:p>
            <a:r>
              <a:rPr lang="en-US" dirty="0"/>
              <a:t>Use case 4a:</a:t>
            </a:r>
            <a:br>
              <a:rPr lang="en-US" dirty="0"/>
            </a:br>
            <a:r>
              <a:rPr lang="en-US" sz="4000" dirty="0"/>
              <a:t>VFL Model training with AF VFL server supervised by </a:t>
            </a:r>
            <a:r>
              <a:rPr lang="en-US" sz="4000" dirty="0" err="1"/>
              <a:t>AnLF</a:t>
            </a:r>
            <a:r>
              <a:rPr lang="en-US" sz="4000" dirty="0"/>
              <a:t> not using VFL models (independent of Inference trigger) interacting with AF VFL server via an MTLF (as in endorsed CR)</a:t>
            </a:r>
            <a:endParaRPr lang="en-US" dirty="0"/>
          </a:p>
        </p:txBody>
      </p:sp>
      <p:graphicFrame>
        <p:nvGraphicFramePr>
          <p:cNvPr id="4" name="Object 3">
            <a:extLst>
              <a:ext uri="{FF2B5EF4-FFF2-40B4-BE49-F238E27FC236}">
                <a16:creationId xmlns:a16="http://schemas.microsoft.com/office/drawing/2014/main" id="{40883042-059F-12F0-2455-27214B3E9D17}"/>
              </a:ext>
            </a:extLst>
          </p:cNvPr>
          <p:cNvGraphicFramePr>
            <a:graphicFrameLocks noChangeAspect="1"/>
          </p:cNvGraphicFramePr>
          <p:nvPr>
            <p:extLst>
              <p:ext uri="{D42A27DB-BD31-4B8C-83A1-F6EECF244321}">
                <p14:modId xmlns:p14="http://schemas.microsoft.com/office/powerpoint/2010/main" val="1261030246"/>
              </p:ext>
            </p:extLst>
          </p:nvPr>
        </p:nvGraphicFramePr>
        <p:xfrm>
          <a:off x="1352550" y="2933700"/>
          <a:ext cx="7629525" cy="2190750"/>
        </p:xfrm>
        <a:graphic>
          <a:graphicData uri="http://schemas.openxmlformats.org/presentationml/2006/ole">
            <mc:AlternateContent xmlns:mc="http://schemas.openxmlformats.org/markup-compatibility/2006">
              <mc:Choice xmlns:v="urn:schemas-microsoft-com:vml" Requires="v">
                <p:oleObj name="Visio" r:id="rId2" imgW="9286716" imgH="2666864" progId="Visio.Drawing.15">
                  <p:embed/>
                </p:oleObj>
              </mc:Choice>
              <mc:Fallback>
                <p:oleObj name="Visio" r:id="rId2" imgW="9286716" imgH="2666864" progId="Visio.Drawing.15">
                  <p:embed/>
                  <p:pic>
                    <p:nvPicPr>
                      <p:cNvPr id="4" name="Object 3">
                        <a:extLst>
                          <a:ext uri="{FF2B5EF4-FFF2-40B4-BE49-F238E27FC236}">
                            <a16:creationId xmlns:a16="http://schemas.microsoft.com/office/drawing/2014/main" id="{40883042-059F-12F0-2455-27214B3E9D17}"/>
                          </a:ext>
                        </a:extLst>
                      </p:cNvPr>
                      <p:cNvPicPr>
                        <a:picLocks noChangeAspect="1" noChangeArrowheads="1"/>
                      </p:cNvPicPr>
                      <p:nvPr/>
                    </p:nvPicPr>
                    <p:blipFill>
                      <a:blip r:embed="rId3"/>
                      <a:srcRect/>
                      <a:stretch>
                        <a:fillRect/>
                      </a:stretch>
                    </p:blipFill>
                    <p:spPr bwMode="auto">
                      <a:xfrm>
                        <a:off x="1352550" y="2933700"/>
                        <a:ext cx="7629525" cy="2190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Content Placeholder 2">
            <a:extLst>
              <a:ext uri="{FF2B5EF4-FFF2-40B4-BE49-F238E27FC236}">
                <a16:creationId xmlns:a16="http://schemas.microsoft.com/office/drawing/2014/main" id="{1135FE34-CB4D-46AA-4358-37A91E7475CB}"/>
              </a:ext>
            </a:extLst>
          </p:cNvPr>
          <p:cNvSpPr>
            <a:spLocks noGrp="1"/>
          </p:cNvSpPr>
          <p:nvPr>
            <p:ph idx="1"/>
          </p:nvPr>
        </p:nvSpPr>
        <p:spPr>
          <a:xfrm>
            <a:off x="638175" y="5124450"/>
            <a:ext cx="10515600" cy="1552575"/>
          </a:xfrm>
        </p:spPr>
        <p:txBody>
          <a:bodyPr>
            <a:normAutofit fontScale="77500" lnSpcReduction="20000"/>
          </a:bodyPr>
          <a:lstStyle/>
          <a:p>
            <a:pPr marL="0" indent="0">
              <a:buNone/>
            </a:pPr>
            <a:r>
              <a:rPr lang="en-US" dirty="0"/>
              <a:t>Nokia view:</a:t>
            </a:r>
          </a:p>
          <a:p>
            <a:r>
              <a:rPr lang="en-US" sz="2500" dirty="0"/>
              <a:t>This use case is beyond my comprehension despite my best effort. I suspect it somehow relates to use case 7.</a:t>
            </a:r>
          </a:p>
          <a:p>
            <a:r>
              <a:rPr lang="en-US" sz="2500" dirty="0"/>
              <a:t>See concerns for use case 3.</a:t>
            </a:r>
          </a:p>
          <a:p>
            <a:r>
              <a:rPr lang="en-US" sz="2500" dirty="0"/>
              <a:t>In addition: Proxy NWDAF(MTLF) seems a new role. How is it discovered?</a:t>
            </a:r>
          </a:p>
        </p:txBody>
      </p:sp>
    </p:spTree>
    <p:extLst>
      <p:ext uri="{BB962C8B-B14F-4D97-AF65-F5344CB8AC3E}">
        <p14:creationId xmlns:p14="http://schemas.microsoft.com/office/powerpoint/2010/main" val="28350786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E8FCF8-2AC7-D4A2-C8EF-6A1F1AF08255}"/>
              </a:ext>
            </a:extLst>
          </p:cNvPr>
          <p:cNvSpPr>
            <a:spLocks noGrp="1"/>
          </p:cNvSpPr>
          <p:nvPr>
            <p:ph type="title"/>
          </p:nvPr>
        </p:nvSpPr>
        <p:spPr/>
        <p:txBody>
          <a:bodyPr>
            <a:normAutofit fontScale="90000"/>
          </a:bodyPr>
          <a:lstStyle/>
          <a:p>
            <a:r>
              <a:rPr lang="en-US" dirty="0"/>
              <a:t>Use case 5:</a:t>
            </a:r>
            <a:br>
              <a:rPr lang="en-US" dirty="0"/>
            </a:br>
            <a:r>
              <a:rPr lang="en-US" dirty="0"/>
              <a:t>Direct Inference request to NWDAF VFL server as trigger for model training</a:t>
            </a:r>
          </a:p>
        </p:txBody>
      </p:sp>
      <p:sp>
        <p:nvSpPr>
          <p:cNvPr id="3" name="Content Placeholder 2">
            <a:extLst>
              <a:ext uri="{FF2B5EF4-FFF2-40B4-BE49-F238E27FC236}">
                <a16:creationId xmlns:a16="http://schemas.microsoft.com/office/drawing/2014/main" id="{3A0B597D-4A62-18F8-31D1-EC76845A81CB}"/>
              </a:ext>
            </a:extLst>
          </p:cNvPr>
          <p:cNvSpPr>
            <a:spLocks noGrp="1"/>
          </p:cNvSpPr>
          <p:nvPr>
            <p:ph idx="1"/>
          </p:nvPr>
        </p:nvSpPr>
        <p:spPr>
          <a:xfrm>
            <a:off x="838200" y="4727643"/>
            <a:ext cx="10515600" cy="1449320"/>
          </a:xfrm>
        </p:spPr>
        <p:txBody>
          <a:bodyPr>
            <a:normAutofit fontScale="55000" lnSpcReduction="20000"/>
          </a:bodyPr>
          <a:lstStyle/>
          <a:p>
            <a:pPr marL="0" indent="0">
              <a:buNone/>
            </a:pPr>
            <a:r>
              <a:rPr lang="en-US" dirty="0"/>
              <a:t>Nokia view: </a:t>
            </a:r>
          </a:p>
          <a:p>
            <a:r>
              <a:rPr lang="en-US" dirty="0"/>
              <a:t>Seems already supported, no standards extension apart from possibly showing in flows. </a:t>
            </a:r>
          </a:p>
          <a:p>
            <a:r>
              <a:rPr lang="en-US" dirty="0"/>
              <a:t>In deployment scenarios where an Analytics ID is only supported by VFL, only VFL servers would support it and can directly be discovered by analytics consumer/NEF via NRF without a need to support VFL. Thus very likely Analytics request flow.</a:t>
            </a:r>
          </a:p>
          <a:p>
            <a:r>
              <a:rPr lang="en-US" dirty="0"/>
              <a:t>But triggering Model Training at time of Analytics subscription is in general debatable, because training might take too long</a:t>
            </a:r>
          </a:p>
        </p:txBody>
      </p:sp>
      <p:graphicFrame>
        <p:nvGraphicFramePr>
          <p:cNvPr id="4" name="Object 3">
            <a:extLst>
              <a:ext uri="{FF2B5EF4-FFF2-40B4-BE49-F238E27FC236}">
                <a16:creationId xmlns:a16="http://schemas.microsoft.com/office/drawing/2014/main" id="{73762BC0-91B4-380E-4C6E-12B274CD6F43}"/>
              </a:ext>
            </a:extLst>
          </p:cNvPr>
          <p:cNvGraphicFramePr>
            <a:graphicFrameLocks noChangeAspect="1"/>
          </p:cNvGraphicFramePr>
          <p:nvPr>
            <p:extLst>
              <p:ext uri="{D42A27DB-BD31-4B8C-83A1-F6EECF244321}">
                <p14:modId xmlns:p14="http://schemas.microsoft.com/office/powerpoint/2010/main" val="3912161455"/>
              </p:ext>
            </p:extLst>
          </p:nvPr>
        </p:nvGraphicFramePr>
        <p:xfrm>
          <a:off x="2019300" y="1676400"/>
          <a:ext cx="8153400" cy="2828925"/>
        </p:xfrm>
        <a:graphic>
          <a:graphicData uri="http://schemas.openxmlformats.org/presentationml/2006/ole">
            <mc:AlternateContent xmlns:mc="http://schemas.openxmlformats.org/markup-compatibility/2006">
              <mc:Choice xmlns:v="urn:schemas-microsoft-com:vml" Requires="v">
                <p:oleObj name="Visio" r:id="rId2" imgW="8153145" imgH="3191011" progId="Visio.Drawing.15">
                  <p:embed/>
                </p:oleObj>
              </mc:Choice>
              <mc:Fallback>
                <p:oleObj name="Visio" r:id="rId2" imgW="8153145" imgH="3191011" progId="Visio.Drawing.15">
                  <p:embed/>
                  <p:pic>
                    <p:nvPicPr>
                      <p:cNvPr id="4" name="Object 3">
                        <a:extLst>
                          <a:ext uri="{FF2B5EF4-FFF2-40B4-BE49-F238E27FC236}">
                            <a16:creationId xmlns:a16="http://schemas.microsoft.com/office/drawing/2014/main" id="{73762BC0-91B4-380E-4C6E-12B274CD6F43}"/>
                          </a:ext>
                        </a:extLst>
                      </p:cNvPr>
                      <p:cNvPicPr/>
                      <p:nvPr/>
                    </p:nvPicPr>
                    <p:blipFill>
                      <a:blip r:embed="rId3"/>
                      <a:stretch>
                        <a:fillRect/>
                      </a:stretch>
                    </p:blipFill>
                    <p:spPr>
                      <a:xfrm>
                        <a:off x="2019300" y="1676400"/>
                        <a:ext cx="8153400" cy="2828925"/>
                      </a:xfrm>
                      <a:prstGeom prst="rect">
                        <a:avLst/>
                      </a:prstGeom>
                    </p:spPr>
                  </p:pic>
                </p:oleObj>
              </mc:Fallback>
            </mc:AlternateContent>
          </a:graphicData>
        </a:graphic>
      </p:graphicFrame>
    </p:spTree>
    <p:extLst>
      <p:ext uri="{BB962C8B-B14F-4D97-AF65-F5344CB8AC3E}">
        <p14:creationId xmlns:p14="http://schemas.microsoft.com/office/powerpoint/2010/main" val="13292272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9EC3FB-BB15-EE1E-4EC0-218FE6F8DD6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DBD6E86-9C22-B796-BE33-18FD6C7D063A}"/>
              </a:ext>
            </a:extLst>
          </p:cNvPr>
          <p:cNvSpPr>
            <a:spLocks noGrp="1"/>
          </p:cNvSpPr>
          <p:nvPr>
            <p:ph type="title"/>
          </p:nvPr>
        </p:nvSpPr>
        <p:spPr/>
        <p:txBody>
          <a:bodyPr>
            <a:normAutofit fontScale="90000"/>
          </a:bodyPr>
          <a:lstStyle/>
          <a:p>
            <a:r>
              <a:rPr lang="en-US" dirty="0"/>
              <a:t>Use case 6:</a:t>
            </a:r>
            <a:br>
              <a:rPr lang="en-US" dirty="0"/>
            </a:br>
            <a:r>
              <a:rPr lang="en-US" dirty="0"/>
              <a:t>Inference request to AF VFL server via NWDAF to trigger training</a:t>
            </a:r>
          </a:p>
        </p:txBody>
      </p:sp>
      <p:sp>
        <p:nvSpPr>
          <p:cNvPr id="3" name="Content Placeholder 2">
            <a:extLst>
              <a:ext uri="{FF2B5EF4-FFF2-40B4-BE49-F238E27FC236}">
                <a16:creationId xmlns:a16="http://schemas.microsoft.com/office/drawing/2014/main" id="{0320F629-2EEC-49C0-7534-65FB772115A2}"/>
              </a:ext>
            </a:extLst>
          </p:cNvPr>
          <p:cNvSpPr>
            <a:spLocks noGrp="1"/>
          </p:cNvSpPr>
          <p:nvPr>
            <p:ph idx="1"/>
          </p:nvPr>
        </p:nvSpPr>
        <p:spPr>
          <a:xfrm>
            <a:off x="838200" y="1990725"/>
            <a:ext cx="10515600" cy="4186238"/>
          </a:xfrm>
        </p:spPr>
        <p:txBody>
          <a:bodyPr/>
          <a:lstStyle/>
          <a:p>
            <a:pPr marL="0" indent="0">
              <a:buNone/>
            </a:pPr>
            <a:r>
              <a:rPr lang="en-US" dirty="0"/>
              <a:t>Existing agreed flow for inference</a:t>
            </a:r>
            <a:br>
              <a:rPr lang="en-US" dirty="0"/>
            </a:br>
            <a:r>
              <a:rPr lang="en-US" sz="2000" dirty="0"/>
              <a:t>(for possible extensions to trigger model training see next slide)</a:t>
            </a:r>
          </a:p>
          <a:p>
            <a:pPr marL="0" indent="0">
              <a:buNone/>
            </a:pPr>
            <a:endParaRPr lang="en-US" dirty="0"/>
          </a:p>
        </p:txBody>
      </p:sp>
      <p:graphicFrame>
        <p:nvGraphicFramePr>
          <p:cNvPr id="6" name="Object 5">
            <a:extLst>
              <a:ext uri="{FF2B5EF4-FFF2-40B4-BE49-F238E27FC236}">
                <a16:creationId xmlns:a16="http://schemas.microsoft.com/office/drawing/2014/main" id="{4FF46F22-630E-FA41-BAB3-53629D407DD8}"/>
              </a:ext>
            </a:extLst>
          </p:cNvPr>
          <p:cNvGraphicFramePr>
            <a:graphicFrameLocks noChangeAspect="1"/>
          </p:cNvGraphicFramePr>
          <p:nvPr>
            <p:extLst>
              <p:ext uri="{D42A27DB-BD31-4B8C-83A1-F6EECF244321}">
                <p14:modId xmlns:p14="http://schemas.microsoft.com/office/powerpoint/2010/main" val="820975639"/>
              </p:ext>
            </p:extLst>
          </p:nvPr>
        </p:nvGraphicFramePr>
        <p:xfrm>
          <a:off x="2409825" y="2924175"/>
          <a:ext cx="6076950" cy="1943100"/>
        </p:xfrm>
        <a:graphic>
          <a:graphicData uri="http://schemas.openxmlformats.org/presentationml/2006/ole">
            <mc:AlternateContent xmlns:mc="http://schemas.openxmlformats.org/markup-compatibility/2006">
              <mc:Choice xmlns:v="urn:schemas-microsoft-com:vml" Requires="v">
                <p:oleObj name="Visio" r:id="rId2" imgW="6067457" imgH="1514475" progId="Visio.Drawing.15">
                  <p:embed/>
                </p:oleObj>
              </mc:Choice>
              <mc:Fallback>
                <p:oleObj name="Visio" r:id="rId2" imgW="6067457" imgH="1514475" progId="Visio.Drawing.15">
                  <p:embed/>
                  <p:pic>
                    <p:nvPicPr>
                      <p:cNvPr id="6" name="Object 5">
                        <a:extLst>
                          <a:ext uri="{FF2B5EF4-FFF2-40B4-BE49-F238E27FC236}">
                            <a16:creationId xmlns:a16="http://schemas.microsoft.com/office/drawing/2014/main" id="{4FF46F22-630E-FA41-BAB3-53629D407DD8}"/>
                          </a:ext>
                        </a:extLst>
                      </p:cNvPr>
                      <p:cNvPicPr/>
                      <p:nvPr/>
                    </p:nvPicPr>
                    <p:blipFill>
                      <a:blip r:embed="rId3"/>
                      <a:stretch>
                        <a:fillRect/>
                      </a:stretch>
                    </p:blipFill>
                    <p:spPr>
                      <a:xfrm>
                        <a:off x="2409825" y="2924175"/>
                        <a:ext cx="6076950" cy="1943100"/>
                      </a:xfrm>
                      <a:prstGeom prst="rect">
                        <a:avLst/>
                      </a:prstGeom>
                    </p:spPr>
                  </p:pic>
                </p:oleObj>
              </mc:Fallback>
            </mc:AlternateContent>
          </a:graphicData>
        </a:graphic>
      </p:graphicFrame>
      <p:sp>
        <p:nvSpPr>
          <p:cNvPr id="7" name="Content Placeholder 2">
            <a:extLst>
              <a:ext uri="{FF2B5EF4-FFF2-40B4-BE49-F238E27FC236}">
                <a16:creationId xmlns:a16="http://schemas.microsoft.com/office/drawing/2014/main" id="{198F5CFB-D56C-8C3D-B87A-52319AF05DC0}"/>
              </a:ext>
            </a:extLst>
          </p:cNvPr>
          <p:cNvSpPr txBox="1">
            <a:spLocks/>
          </p:cNvSpPr>
          <p:nvPr/>
        </p:nvSpPr>
        <p:spPr>
          <a:xfrm>
            <a:off x="838200" y="4860993"/>
            <a:ext cx="10515600" cy="1449320"/>
          </a:xfrm>
          <a:prstGeom prst="rect">
            <a:avLst/>
          </a:prstGeom>
        </p:spPr>
        <p:txBody>
          <a:bodyPr vert="horz" lIns="91440" tIns="45720" rIns="91440" bIns="45720" rtlCol="0">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dirty="0"/>
              <a:t>Nokia view: </a:t>
            </a:r>
          </a:p>
          <a:p>
            <a:r>
              <a:rPr lang="en-US" dirty="0"/>
              <a:t>Ok to document an easy solution</a:t>
            </a:r>
          </a:p>
          <a:p>
            <a:r>
              <a:rPr lang="en-US" dirty="0"/>
              <a:t>But triggering Model Training at time of Analytics subscription is in general debatable, because training might take too long</a:t>
            </a:r>
          </a:p>
        </p:txBody>
      </p:sp>
    </p:spTree>
    <p:extLst>
      <p:ext uri="{BB962C8B-B14F-4D97-AF65-F5344CB8AC3E}">
        <p14:creationId xmlns:p14="http://schemas.microsoft.com/office/powerpoint/2010/main" val="37963189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365725-A441-747F-9738-65E18FFBE82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B5F1593-3594-7690-43F2-D3EF983F3D21}"/>
              </a:ext>
            </a:extLst>
          </p:cNvPr>
          <p:cNvSpPr>
            <a:spLocks noGrp="1"/>
          </p:cNvSpPr>
          <p:nvPr>
            <p:ph type="title"/>
          </p:nvPr>
        </p:nvSpPr>
        <p:spPr/>
        <p:txBody>
          <a:bodyPr>
            <a:normAutofit fontScale="90000"/>
          </a:bodyPr>
          <a:lstStyle/>
          <a:p>
            <a:r>
              <a:rPr lang="en-US" dirty="0"/>
              <a:t>Use case 6 Solution Option 1</a:t>
            </a:r>
            <a:br>
              <a:rPr lang="en-US" dirty="0"/>
            </a:br>
            <a:r>
              <a:rPr lang="en-US" dirty="0"/>
              <a:t>Inference request to AF VFL server via NWDAF to trigger training</a:t>
            </a:r>
          </a:p>
        </p:txBody>
      </p:sp>
      <p:sp>
        <p:nvSpPr>
          <p:cNvPr id="3" name="Content Placeholder 2">
            <a:extLst>
              <a:ext uri="{FF2B5EF4-FFF2-40B4-BE49-F238E27FC236}">
                <a16:creationId xmlns:a16="http://schemas.microsoft.com/office/drawing/2014/main" id="{96D551E5-8EDB-6AF6-47EE-E085DF7EE456}"/>
              </a:ext>
            </a:extLst>
          </p:cNvPr>
          <p:cNvSpPr>
            <a:spLocks noGrp="1"/>
          </p:cNvSpPr>
          <p:nvPr>
            <p:ph idx="1"/>
          </p:nvPr>
        </p:nvSpPr>
        <p:spPr>
          <a:xfrm>
            <a:off x="838200" y="1990725"/>
            <a:ext cx="10515600" cy="4186238"/>
          </a:xfrm>
        </p:spPr>
        <p:txBody>
          <a:bodyPr/>
          <a:lstStyle/>
          <a:p>
            <a:pPr marL="0" indent="0">
              <a:buNone/>
            </a:pPr>
            <a:r>
              <a:rPr lang="en-US" dirty="0"/>
              <a:t>Existing agreed flow</a:t>
            </a:r>
            <a:br>
              <a:rPr lang="en-US" dirty="0"/>
            </a:br>
            <a:r>
              <a:rPr lang="en-US" sz="2000" dirty="0"/>
              <a:t>(for possible extensions to trigger model training see next slide)</a:t>
            </a:r>
          </a:p>
          <a:p>
            <a:pPr marL="0" indent="0">
              <a:buNone/>
            </a:pPr>
            <a:endParaRPr lang="en-US" dirty="0"/>
          </a:p>
        </p:txBody>
      </p:sp>
      <p:graphicFrame>
        <p:nvGraphicFramePr>
          <p:cNvPr id="6" name="Object 5">
            <a:extLst>
              <a:ext uri="{FF2B5EF4-FFF2-40B4-BE49-F238E27FC236}">
                <a16:creationId xmlns:a16="http://schemas.microsoft.com/office/drawing/2014/main" id="{A1ED8FCE-389B-C826-C1D8-E849F3C9E4BF}"/>
              </a:ext>
            </a:extLst>
          </p:cNvPr>
          <p:cNvGraphicFramePr>
            <a:graphicFrameLocks noChangeAspect="1"/>
          </p:cNvGraphicFramePr>
          <p:nvPr>
            <p:extLst>
              <p:ext uri="{D42A27DB-BD31-4B8C-83A1-F6EECF244321}">
                <p14:modId xmlns:p14="http://schemas.microsoft.com/office/powerpoint/2010/main" val="4150210849"/>
              </p:ext>
            </p:extLst>
          </p:nvPr>
        </p:nvGraphicFramePr>
        <p:xfrm>
          <a:off x="2409825" y="2924175"/>
          <a:ext cx="6076950" cy="1943100"/>
        </p:xfrm>
        <a:graphic>
          <a:graphicData uri="http://schemas.openxmlformats.org/presentationml/2006/ole">
            <mc:AlternateContent xmlns:mc="http://schemas.openxmlformats.org/markup-compatibility/2006">
              <mc:Choice xmlns:v="urn:schemas-microsoft-com:vml" Requires="v">
                <p:oleObj name="Visio" r:id="rId2" imgW="6067457" imgH="1514475" progId="Visio.Drawing.15">
                  <p:embed/>
                </p:oleObj>
              </mc:Choice>
              <mc:Fallback>
                <p:oleObj name="Visio" r:id="rId2" imgW="6067457" imgH="1514475" progId="Visio.Drawing.15">
                  <p:embed/>
                  <p:pic>
                    <p:nvPicPr>
                      <p:cNvPr id="6" name="Object 5">
                        <a:extLst>
                          <a:ext uri="{FF2B5EF4-FFF2-40B4-BE49-F238E27FC236}">
                            <a16:creationId xmlns:a16="http://schemas.microsoft.com/office/drawing/2014/main" id="{A1ED8FCE-389B-C826-C1D8-E849F3C9E4BF}"/>
                          </a:ext>
                        </a:extLst>
                      </p:cNvPr>
                      <p:cNvPicPr/>
                      <p:nvPr/>
                    </p:nvPicPr>
                    <p:blipFill>
                      <a:blip r:embed="rId3"/>
                      <a:stretch>
                        <a:fillRect/>
                      </a:stretch>
                    </p:blipFill>
                    <p:spPr>
                      <a:xfrm>
                        <a:off x="2409825" y="2924175"/>
                        <a:ext cx="6076950" cy="1943100"/>
                      </a:xfrm>
                      <a:prstGeom prst="rect">
                        <a:avLst/>
                      </a:prstGeom>
                    </p:spPr>
                  </p:pic>
                </p:oleObj>
              </mc:Fallback>
            </mc:AlternateContent>
          </a:graphicData>
        </a:graphic>
      </p:graphicFrame>
      <p:sp>
        <p:nvSpPr>
          <p:cNvPr id="7" name="Content Placeholder 2">
            <a:extLst>
              <a:ext uri="{FF2B5EF4-FFF2-40B4-BE49-F238E27FC236}">
                <a16:creationId xmlns:a16="http://schemas.microsoft.com/office/drawing/2014/main" id="{FA2D674B-5A11-59B5-D4B7-C6E6A582A26D}"/>
              </a:ext>
            </a:extLst>
          </p:cNvPr>
          <p:cNvSpPr txBox="1">
            <a:spLocks/>
          </p:cNvSpPr>
          <p:nvPr/>
        </p:nvSpPr>
        <p:spPr>
          <a:xfrm>
            <a:off x="838200" y="4860993"/>
            <a:ext cx="10515600" cy="14493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dirty="0"/>
              <a:t>Nokia view: </a:t>
            </a:r>
          </a:p>
          <a:p>
            <a:r>
              <a:rPr lang="en-US" dirty="0"/>
              <a:t>OK to support, No standards effort apart from possible mentioning in flow</a:t>
            </a:r>
          </a:p>
        </p:txBody>
      </p:sp>
      <p:pic>
        <p:nvPicPr>
          <p:cNvPr id="5" name="Picture 4">
            <a:extLst>
              <a:ext uri="{FF2B5EF4-FFF2-40B4-BE49-F238E27FC236}">
                <a16:creationId xmlns:a16="http://schemas.microsoft.com/office/drawing/2014/main" id="{417C5AB2-A3FA-F7EE-850F-A4FCE704E7AB}"/>
              </a:ext>
            </a:extLst>
          </p:cNvPr>
          <p:cNvPicPr>
            <a:picLocks noChangeAspect="1"/>
          </p:cNvPicPr>
          <p:nvPr/>
        </p:nvPicPr>
        <p:blipFill>
          <a:blip r:embed="rId4"/>
          <a:stretch>
            <a:fillRect/>
          </a:stretch>
        </p:blipFill>
        <p:spPr>
          <a:xfrm>
            <a:off x="6262687" y="4419600"/>
            <a:ext cx="1704975" cy="609600"/>
          </a:xfrm>
          <a:prstGeom prst="rect">
            <a:avLst/>
          </a:prstGeom>
        </p:spPr>
      </p:pic>
    </p:spTree>
    <p:extLst>
      <p:ext uri="{BB962C8B-B14F-4D97-AF65-F5344CB8AC3E}">
        <p14:creationId xmlns:p14="http://schemas.microsoft.com/office/powerpoint/2010/main" val="95038536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p:properties xmlns:p="http://schemas.microsoft.com/office/2006/metadata/properties" xmlns:xsi="http://www.w3.org/2001/XMLSchema-instance" xmlns:pc="http://schemas.microsoft.com/office/infopath/2007/PartnerControls">
  <documentManagement>
    <Comments xmlns="3f2ce089-3858-4176-9a21-a30f9204848e">OK</Comments>
    <TaxCatchAll xmlns="7275bb01-7583-478d-bc14-e839a2dd5989" xsi:nil="true"/>
    <HideFromDelve xmlns="71c5aaf6-e6ce-465b-b873-5148d2a4c105">false</HideFromDelve>
    <lcf76f155ced4ddcb4097134ff3c332f xmlns="3f2ce089-3858-4176-9a21-a30f9204848e">
      <Terms xmlns="http://schemas.microsoft.com/office/infopath/2007/PartnerControls"/>
    </lcf76f155ced4ddcb4097134ff3c332f>
    <_dlc_DocId xmlns="71c5aaf6-e6ce-465b-b873-5148d2a4c105">RBI5PAMIO524-1616901215-40727</_dlc_DocId>
    <_dlc_DocIdUrl xmlns="71c5aaf6-e6ce-465b-b873-5148d2a4c105">
      <Url>https://nokia.sharepoint.com/sites/gxp/_layouts/15/DocIdRedir.aspx?ID=RBI5PAMIO524-1616901215-40727</Url>
      <Description>RBI5PAMIO524-1616901215-40727</Description>
    </_dlc_DocIdUrl>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mso-contentType ?>
<SharedContentType xmlns="Microsoft.SharePoint.Taxonomy.ContentTypeSync" SourceId="34c87397-5fc1-491e-85e7-d6110dbe9cbd" ContentTypeId="0x0101" PreviousValue="false" LastSyncTimeStamp="2018-03-09T14:36:50.893Z"/>
</file>

<file path=customXml/item5.xml><?xml version="1.0" encoding="utf-8"?>
<ct:contentTypeSchema xmlns:ct="http://schemas.microsoft.com/office/2006/metadata/contentType" xmlns:ma="http://schemas.microsoft.com/office/2006/metadata/properties/metaAttributes" ct:_="" ma:_="" ma:contentTypeName="Document" ma:contentTypeID="0x01010055A05E76B664164F9F76E63E6D6BE6ED" ma:contentTypeVersion="16" ma:contentTypeDescription="Create a new document." ma:contentTypeScope="" ma:versionID="5c8b5305460db3742c343ff219c2d919">
  <xsd:schema xmlns:xsd="http://www.w3.org/2001/XMLSchema" xmlns:xs="http://www.w3.org/2001/XMLSchema" xmlns:p="http://schemas.microsoft.com/office/2006/metadata/properties" xmlns:ns2="71c5aaf6-e6ce-465b-b873-5148d2a4c105" xmlns:ns3="3f2ce089-3858-4176-9a21-a30f9204848e" xmlns:ns4="7275bb01-7583-478d-bc14-e839a2dd5989" targetNamespace="http://schemas.microsoft.com/office/2006/metadata/properties" ma:root="true" ma:fieldsID="eebcbbec2d8c434ca6df0e8e1aef661a" ns2:_="" ns3:_="" ns4:_="">
    <xsd:import namespace="71c5aaf6-e6ce-465b-b873-5148d2a4c105"/>
    <xsd:import namespace="3f2ce089-3858-4176-9a21-a30f9204848e"/>
    <xsd:import namespace="7275bb01-7583-478d-bc14-e839a2dd5989"/>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MediaServiceMetadata" minOccurs="0"/>
                <xsd:element ref="ns3:MediaServiceFastMetadata" minOccurs="0"/>
                <xsd:element ref="ns3:MediaServiceObjectDetectorVersions" minOccurs="0"/>
                <xsd:element ref="ns3:MediaServiceDateTaken" minOccurs="0"/>
                <xsd:element ref="ns3:MediaServiceGenerationTime" minOccurs="0"/>
                <xsd:element ref="ns3:MediaServiceEventHashCode" minOccurs="0"/>
                <xsd:element ref="ns3:MediaLengthInSeconds" minOccurs="0"/>
                <xsd:element ref="ns3:lcf76f155ced4ddcb4097134ff3c332f" minOccurs="0"/>
                <xsd:element ref="ns4:TaxCatchAll" minOccurs="0"/>
                <xsd:element ref="ns3:MediaServiceOCR" minOccurs="0"/>
                <xsd:element ref="ns3:MediaServiceLocation" minOccurs="0"/>
                <xsd:element ref="ns3:MediaServiceSearchProperties" minOccurs="0"/>
                <xsd:element ref="ns3:Comments" minOccurs="0"/>
                <xsd:element ref="ns4:SharedWithUsers" minOccurs="0"/>
                <xsd:element ref="ns4: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3f2ce089-3858-4176-9a21-a30f9204848e"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34c87397-5fc1-491e-85e7-d6110dbe9cbd" ma:termSetId="09814cd3-568e-fe90-9814-8d621ff8fb84" ma:anchorId="fba54fb3-c3e1-fe81-a776-ca4b69148c4d" ma:open="true" ma:isKeyword="false">
      <xsd:complexType>
        <xsd:sequence>
          <xsd:element ref="pc:Terms" minOccurs="0" maxOccurs="1"/>
        </xsd:sequence>
      </xsd:complexType>
    </xsd:element>
    <xsd:element name="MediaServiceOCR" ma:index="22" nillable="true" ma:displayName="Extracted Text" ma:internalName="MediaServiceOCR" ma:readOnly="true">
      <xsd:simpleType>
        <xsd:restriction base="dms:Note">
          <xsd:maxLength value="255"/>
        </xsd:restriction>
      </xsd:simpleType>
    </xsd:element>
    <xsd:element name="MediaServiceLocation" ma:index="23" nillable="true" ma:displayName="Location" ma:indexed="true" ma:internalName="MediaServiceLocation"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Comments" ma:index="25" nillable="true" ma:displayName="Navaneethan Comments" ma:default="OK" ma:format="Dropdown" ma:internalName="Comment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275bb01-7583-478d-bc14-e839a2dd5989"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b0ac3f90-bf3b-4c63-910d-f3e01299c9db}" ma:internalName="TaxCatchAll" ma:showField="CatchAllData" ma:web="7275bb01-7583-478d-bc14-e839a2dd5989">
      <xsd:complexType>
        <xsd:complexContent>
          <xsd:extension base="dms:MultiChoiceLookup">
            <xsd:sequence>
              <xsd:element name="Value" type="dms:Lookup" maxOccurs="unbounded" minOccurs="0" nillable="true"/>
            </xsd:sequence>
          </xsd:extension>
        </xsd:complexContent>
      </xsd:complexType>
    </xsd:element>
    <xsd:element name="SharedWithUsers" ma:index="2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C4B61EE-D809-47A7-90EA-7DD060F118D9}">
  <ds:schemaRefs>
    <ds:schemaRef ds:uri="http://schemas.microsoft.com/office/2006/documentManagement/types"/>
    <ds:schemaRef ds:uri="71c5aaf6-e6ce-465b-b873-5148d2a4c105"/>
    <ds:schemaRef ds:uri="http://schemas.openxmlformats.org/package/2006/metadata/core-properties"/>
    <ds:schemaRef ds:uri="http://schemas.microsoft.com/office/2006/metadata/properties"/>
    <ds:schemaRef ds:uri="7275bb01-7583-478d-bc14-e839a2dd5989"/>
    <ds:schemaRef ds:uri="http://schemas.microsoft.com/office/infopath/2007/PartnerControls"/>
    <ds:schemaRef ds:uri="3f2ce089-3858-4176-9a21-a30f9204848e"/>
    <ds:schemaRef ds:uri="http://www.w3.org/XML/1998/namespace"/>
    <ds:schemaRef ds:uri="http://purl.org/dc/dcmitype/"/>
    <ds:schemaRef ds:uri="http://purl.org/dc/terms/"/>
    <ds:schemaRef ds:uri="http://purl.org/dc/elements/1.1/"/>
  </ds:schemaRefs>
</ds:datastoreItem>
</file>

<file path=customXml/itemProps2.xml><?xml version="1.0" encoding="utf-8"?>
<ds:datastoreItem xmlns:ds="http://schemas.openxmlformats.org/officeDocument/2006/customXml" ds:itemID="{14D0C71B-8C0E-4F79-8780-3DBE958B3F6D}">
  <ds:schemaRefs>
    <ds:schemaRef ds:uri="http://schemas.microsoft.com/sharepoint/v3/contenttype/forms"/>
  </ds:schemaRefs>
</ds:datastoreItem>
</file>

<file path=customXml/itemProps3.xml><?xml version="1.0" encoding="utf-8"?>
<ds:datastoreItem xmlns:ds="http://schemas.openxmlformats.org/officeDocument/2006/customXml" ds:itemID="{F92588AB-1375-49A6-9502-9337956DFCA0}">
  <ds:schemaRefs>
    <ds:schemaRef ds:uri="http://schemas.microsoft.com/sharepoint/events"/>
  </ds:schemaRefs>
</ds:datastoreItem>
</file>

<file path=customXml/itemProps4.xml><?xml version="1.0" encoding="utf-8"?>
<ds:datastoreItem xmlns:ds="http://schemas.openxmlformats.org/officeDocument/2006/customXml" ds:itemID="{8DC0046D-6815-4E26-9EA9-863D37AA0034}">
  <ds:schemaRefs>
    <ds:schemaRef ds:uri="Microsoft.SharePoint.Taxonomy.ContentTypeSync"/>
  </ds:schemaRefs>
</ds:datastoreItem>
</file>

<file path=customXml/itemProps5.xml><?xml version="1.0" encoding="utf-8"?>
<ds:datastoreItem xmlns:ds="http://schemas.openxmlformats.org/officeDocument/2006/customXml" ds:itemID="{65C52A20-110A-4F39-B91E-0E0EA61BBB1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3f2ce089-3858-4176-9a21-a30f9204848e"/>
    <ds:schemaRef ds:uri="7275bb01-7583-478d-bc14-e839a2dd598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5d471751-9675-428d-917b-70f44f9630b0}" enabled="0" method="" siteId="{5d471751-9675-428d-917b-70f44f9630b0}" removed="1"/>
</clbl:labelList>
</file>

<file path=docProps/app.xml><?xml version="1.0" encoding="utf-8"?>
<Properties xmlns="http://schemas.openxmlformats.org/officeDocument/2006/extended-properties" xmlns:vt="http://schemas.openxmlformats.org/officeDocument/2006/docPropsVTypes">
  <TotalTime>1895</TotalTime>
  <Words>1506</Words>
  <Application>Microsoft Office PowerPoint</Application>
  <PresentationFormat>Widescreen</PresentationFormat>
  <Paragraphs>73</Paragraphs>
  <Slides>14</Slides>
  <Notes>0</Notes>
  <HiddenSlides>0</HiddenSlides>
  <MMClips>0</MMClips>
  <ScaleCrop>false</ScaleCrop>
  <HeadingPairs>
    <vt:vector size="8" baseType="variant">
      <vt:variant>
        <vt:lpstr>Fonts Used</vt:lpstr>
      </vt:variant>
      <vt:variant>
        <vt:i4>6</vt:i4>
      </vt:variant>
      <vt:variant>
        <vt:lpstr>Theme</vt:lpstr>
      </vt:variant>
      <vt:variant>
        <vt:i4>2</vt:i4>
      </vt:variant>
      <vt:variant>
        <vt:lpstr>Embedded OLE Servers</vt:lpstr>
      </vt:variant>
      <vt:variant>
        <vt:i4>2</vt:i4>
      </vt:variant>
      <vt:variant>
        <vt:lpstr>Slide Titles</vt:lpstr>
      </vt:variant>
      <vt:variant>
        <vt:i4>14</vt:i4>
      </vt:variant>
    </vt:vector>
  </HeadingPairs>
  <TitlesOfParts>
    <vt:vector size="24" baseType="lpstr">
      <vt:lpstr>Aptos</vt:lpstr>
      <vt:lpstr>Aptos Display</vt:lpstr>
      <vt:lpstr>Arial</vt:lpstr>
      <vt:lpstr>Arial </vt:lpstr>
      <vt:lpstr>Calibri</vt:lpstr>
      <vt:lpstr>Calibri Light</vt:lpstr>
      <vt:lpstr>Office Theme</vt:lpstr>
      <vt:lpstr>1_Office Theme</vt:lpstr>
      <vt:lpstr>Visio</vt:lpstr>
      <vt:lpstr>Microsoft Visio Drawing</vt:lpstr>
      <vt:lpstr>Triggering VFL model training Possible use cases and Options</vt:lpstr>
      <vt:lpstr>Use case 1: Model training triggered via internal service logic or configuration (OAM, out of SA2 scope)</vt:lpstr>
      <vt:lpstr>Use case 2: VFL Model training with NWDAF VFL server triggered by ANLF requesting VFL models</vt:lpstr>
      <vt:lpstr>Use case 3: VFL Model training with NWDAF VFL server controlled by some supervising AnLF not using VFL models (independent of Inference trigger)</vt:lpstr>
      <vt:lpstr>Use case 4: VFL Model training with AF VFL server supervised by AnLF (independent of Inference trigger)</vt:lpstr>
      <vt:lpstr>Use case 4a: VFL Model training with AF VFL server supervised by AnLF not using VFL models (independent of Inference trigger) interacting with AF VFL server via an MTLF (as in endorsed CR)</vt:lpstr>
      <vt:lpstr>Use case 5: Direct Inference request to NWDAF VFL server as trigger for model training</vt:lpstr>
      <vt:lpstr>Use case 6: Inference request to AF VFL server via NWDAF to trigger training</vt:lpstr>
      <vt:lpstr>Use case 6 Solution Option 1 Inference request to AF VFL server via NWDAF to trigger training</vt:lpstr>
      <vt:lpstr>Use case 6 Solution Option 2 Inference request to AF VFL server via NWDAF to trigger training</vt:lpstr>
      <vt:lpstr>Use case 7: Indirect Inference request to NWDAF via AnLF supporting no VFL models (NWDAF can be VFL server or possibly forward request to AnLF as server)</vt:lpstr>
      <vt:lpstr>Use case 7: Solution option 1 Indirect Inference request to NWDAF via AnLF supporting no VFL models</vt:lpstr>
      <vt:lpstr>Use case 7: Solution option 2 Indirect Inference request to NWDAF via AnLF supporting no VFL models</vt:lpstr>
      <vt:lpstr>Conclusions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Thomas Belling (Nokia)</dc:creator>
  <cp:lastModifiedBy>S2-2501348 CR0669</cp:lastModifiedBy>
  <cp:revision>3</cp:revision>
  <dcterms:created xsi:type="dcterms:W3CDTF">2025-01-24T11:51:59Z</dcterms:created>
  <dcterms:modified xsi:type="dcterms:W3CDTF">2025-02-10T16:36:35Z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0x01010055A05E76B664164F9F76E63E6D6BE6ED</vt:lpwstr>
  </property>
  <property fmtid="{D5CDD505-2E9C-101B-9397-08002B2CF9AE}" pid="3" name="_dlc_DocIdItemGuid">
    <vt:lpwstr>f17a2a34-d783-433b-9e0a-2ae358dfaaaa</vt:lpwstr>
  </property>
  <property fmtid="{D5CDD505-2E9C-101B-9397-08002B2CF9AE}" pid="4" name="MediaServiceImageTags">
    <vt:lpwstr/>
  </property>
</Properties>
</file>